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71" r:id="rId5"/>
    <p:sldId id="272" r:id="rId6"/>
    <p:sldId id="281" r:id="rId7"/>
    <p:sldId id="280" r:id="rId8"/>
    <p:sldId id="279" r:id="rId9"/>
    <p:sldId id="282" r:id="rId10"/>
    <p:sldId id="259" r:id="rId11"/>
    <p:sldId id="270" r:id="rId12"/>
    <p:sldId id="261" r:id="rId13"/>
    <p:sldId id="283" r:id="rId14"/>
    <p:sldId id="284" r:id="rId15"/>
    <p:sldId id="278" r:id="rId16"/>
    <p:sldId id="268" r:id="rId17"/>
    <p:sldId id="276" r:id="rId18"/>
    <p:sldId id="277" r:id="rId19"/>
    <p:sldId id="263" r:id="rId20"/>
    <p:sldId id="273" r:id="rId21"/>
    <p:sldId id="274" r:id="rId22"/>
    <p:sldId id="269" r:id="rId23"/>
    <p:sldId id="27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516" y="5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52348B-5FBF-D64F-9570-11A4112F4D4E}" type="datetimeFigureOut">
              <a:rPr lang="en-US" smtClean="0"/>
              <a:t>8/7/2019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1CA6F5-58D9-E249-921A-33F3B4DE30D0}" type="slidenum">
              <a:rPr lang="en-US" smtClean="0"/>
              <a:t>‹#›</a:t>
            </a:fld>
            <a:endParaRPr lang="en-US"/>
          </a:p>
        </p:txBody>
      </p:sp>
    </p:spTree>
    <p:extLst>
      <p:ext uri="{BB962C8B-B14F-4D97-AF65-F5344CB8AC3E}">
        <p14:creationId xmlns:p14="http://schemas.microsoft.com/office/powerpoint/2010/main" val="1413432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This was the first home of what would become the RMBI and the title shows that they called a spade a spade in those days!</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33B9BA-3832-3042-9FED-1616B6C45429}" type="slidenum">
              <a:rPr lang="en-US" sz="1200"/>
              <a:pPr eaLnBrk="1" hangingPunct="1"/>
              <a:t>7</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5B39387-CA24-6140-B936-D83DD47A6E42}"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ABBCA-6197-4440-9CC2-F7CA7B88A781}" type="slidenum">
              <a:rPr lang="en-US" smtClean="0"/>
              <a:t>‹#›</a:t>
            </a:fld>
            <a:endParaRPr lang="en-US"/>
          </a:p>
        </p:txBody>
      </p:sp>
    </p:spTree>
    <p:extLst>
      <p:ext uri="{BB962C8B-B14F-4D97-AF65-F5344CB8AC3E}">
        <p14:creationId xmlns:p14="http://schemas.microsoft.com/office/powerpoint/2010/main" val="2448109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5B39387-CA24-6140-B936-D83DD47A6E42}"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ABBCA-6197-4440-9CC2-F7CA7B88A781}" type="slidenum">
              <a:rPr lang="en-US" smtClean="0"/>
              <a:t>‹#›</a:t>
            </a:fld>
            <a:endParaRPr lang="en-US"/>
          </a:p>
        </p:txBody>
      </p:sp>
    </p:spTree>
    <p:extLst>
      <p:ext uri="{BB962C8B-B14F-4D97-AF65-F5344CB8AC3E}">
        <p14:creationId xmlns:p14="http://schemas.microsoft.com/office/powerpoint/2010/main" val="3102633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5B39387-CA24-6140-B936-D83DD47A6E42}"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ABBCA-6197-4440-9CC2-F7CA7B88A781}" type="slidenum">
              <a:rPr lang="en-US" smtClean="0"/>
              <a:t>‹#›</a:t>
            </a:fld>
            <a:endParaRPr lang="en-US"/>
          </a:p>
        </p:txBody>
      </p:sp>
    </p:spTree>
    <p:extLst>
      <p:ext uri="{BB962C8B-B14F-4D97-AF65-F5344CB8AC3E}">
        <p14:creationId xmlns:p14="http://schemas.microsoft.com/office/powerpoint/2010/main" val="103111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5B39387-CA24-6140-B936-D83DD47A6E42}"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ABBCA-6197-4440-9CC2-F7CA7B88A781}" type="slidenum">
              <a:rPr lang="en-US" smtClean="0"/>
              <a:t>‹#›</a:t>
            </a:fld>
            <a:endParaRPr lang="en-US"/>
          </a:p>
        </p:txBody>
      </p:sp>
    </p:spTree>
    <p:extLst>
      <p:ext uri="{BB962C8B-B14F-4D97-AF65-F5344CB8AC3E}">
        <p14:creationId xmlns:p14="http://schemas.microsoft.com/office/powerpoint/2010/main" val="383513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5B39387-CA24-6140-B936-D83DD47A6E42}"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ABBCA-6197-4440-9CC2-F7CA7B88A781}" type="slidenum">
              <a:rPr lang="en-US" smtClean="0"/>
              <a:t>‹#›</a:t>
            </a:fld>
            <a:endParaRPr lang="en-US"/>
          </a:p>
        </p:txBody>
      </p:sp>
    </p:spTree>
    <p:extLst>
      <p:ext uri="{BB962C8B-B14F-4D97-AF65-F5344CB8AC3E}">
        <p14:creationId xmlns:p14="http://schemas.microsoft.com/office/powerpoint/2010/main" val="346043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5B39387-CA24-6140-B936-D83DD47A6E42}"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ABBCA-6197-4440-9CC2-F7CA7B88A781}" type="slidenum">
              <a:rPr lang="en-US" smtClean="0"/>
              <a:t>‹#›</a:t>
            </a:fld>
            <a:endParaRPr lang="en-US"/>
          </a:p>
        </p:txBody>
      </p:sp>
    </p:spTree>
    <p:extLst>
      <p:ext uri="{BB962C8B-B14F-4D97-AF65-F5344CB8AC3E}">
        <p14:creationId xmlns:p14="http://schemas.microsoft.com/office/powerpoint/2010/main" val="2764303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5B39387-CA24-6140-B936-D83DD47A6E42}" type="datetimeFigureOut">
              <a:rPr lang="en-US" smtClean="0"/>
              <a:t>8/7/2019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ABBCA-6197-4440-9CC2-F7CA7B88A781}" type="slidenum">
              <a:rPr lang="en-US" smtClean="0"/>
              <a:t>‹#›</a:t>
            </a:fld>
            <a:endParaRPr lang="en-US"/>
          </a:p>
        </p:txBody>
      </p:sp>
    </p:spTree>
    <p:extLst>
      <p:ext uri="{BB962C8B-B14F-4D97-AF65-F5344CB8AC3E}">
        <p14:creationId xmlns:p14="http://schemas.microsoft.com/office/powerpoint/2010/main" val="240294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5B39387-CA24-6140-B936-D83DD47A6E42}" type="datetimeFigureOut">
              <a:rPr lang="en-US" smtClean="0"/>
              <a:t>8/7/2019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ABBCA-6197-4440-9CC2-F7CA7B88A781}" type="slidenum">
              <a:rPr lang="en-US" smtClean="0"/>
              <a:t>‹#›</a:t>
            </a:fld>
            <a:endParaRPr lang="en-US"/>
          </a:p>
        </p:txBody>
      </p:sp>
    </p:spTree>
    <p:extLst>
      <p:ext uri="{BB962C8B-B14F-4D97-AF65-F5344CB8AC3E}">
        <p14:creationId xmlns:p14="http://schemas.microsoft.com/office/powerpoint/2010/main" val="218283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39387-CA24-6140-B936-D83DD47A6E42}" type="datetimeFigureOut">
              <a:rPr lang="en-US" smtClean="0"/>
              <a:t>8/7/2019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ABBCA-6197-4440-9CC2-F7CA7B88A781}" type="slidenum">
              <a:rPr lang="en-US" smtClean="0"/>
              <a:t>‹#›</a:t>
            </a:fld>
            <a:endParaRPr lang="en-US"/>
          </a:p>
        </p:txBody>
      </p:sp>
    </p:spTree>
    <p:extLst>
      <p:ext uri="{BB962C8B-B14F-4D97-AF65-F5344CB8AC3E}">
        <p14:creationId xmlns:p14="http://schemas.microsoft.com/office/powerpoint/2010/main" val="14936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5B39387-CA24-6140-B936-D83DD47A6E42}"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ABBCA-6197-4440-9CC2-F7CA7B88A781}" type="slidenum">
              <a:rPr lang="en-US" smtClean="0"/>
              <a:t>‹#›</a:t>
            </a:fld>
            <a:endParaRPr lang="en-US"/>
          </a:p>
        </p:txBody>
      </p:sp>
    </p:spTree>
    <p:extLst>
      <p:ext uri="{BB962C8B-B14F-4D97-AF65-F5344CB8AC3E}">
        <p14:creationId xmlns:p14="http://schemas.microsoft.com/office/powerpoint/2010/main" val="390390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5B39387-CA24-6140-B936-D83DD47A6E42}"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ABBCA-6197-4440-9CC2-F7CA7B88A781}" type="slidenum">
              <a:rPr lang="en-US" smtClean="0"/>
              <a:t>‹#›</a:t>
            </a:fld>
            <a:endParaRPr lang="en-US"/>
          </a:p>
        </p:txBody>
      </p:sp>
    </p:spTree>
    <p:extLst>
      <p:ext uri="{BB962C8B-B14F-4D97-AF65-F5344CB8AC3E}">
        <p14:creationId xmlns:p14="http://schemas.microsoft.com/office/powerpoint/2010/main" val="884098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39387-CA24-6140-B936-D83DD47A6E42}" type="datetimeFigureOut">
              <a:rPr lang="en-US" smtClean="0"/>
              <a:t>8/7/2019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0ABBCA-6197-4440-9CC2-F7CA7B88A781}" type="slidenum">
              <a:rPr lang="en-US" smtClean="0"/>
              <a:t>‹#›</a:t>
            </a:fld>
            <a:endParaRPr lang="en-US"/>
          </a:p>
        </p:txBody>
      </p:sp>
    </p:spTree>
    <p:extLst>
      <p:ext uri="{BB962C8B-B14F-4D97-AF65-F5344CB8AC3E}">
        <p14:creationId xmlns:p14="http://schemas.microsoft.com/office/powerpoint/2010/main" val="603773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20480"/>
            <a:ext cx="7772400" cy="2833919"/>
          </a:xfrm>
        </p:spPr>
        <p:txBody>
          <a:bodyPr>
            <a:normAutofit/>
          </a:bodyPr>
          <a:lstStyle/>
          <a:p>
            <a:r>
              <a:rPr lang="en-GB" sz="4000" b="1" dirty="0" smtClean="0">
                <a:solidFill>
                  <a:srgbClr val="FF0000"/>
                </a:solidFill>
              </a:rPr>
              <a:t>The 18</a:t>
            </a:r>
            <a:r>
              <a:rPr lang="en-GB" sz="4000" b="1" baseline="30000" dirty="0" smtClean="0">
                <a:solidFill>
                  <a:srgbClr val="FF0000"/>
                </a:solidFill>
              </a:rPr>
              <a:t>th</a:t>
            </a:r>
            <a:r>
              <a:rPr lang="en-GB" sz="4000" b="1" dirty="0" smtClean="0">
                <a:solidFill>
                  <a:srgbClr val="FF0000"/>
                </a:solidFill>
              </a:rPr>
              <a:t> Degree Certificate</a:t>
            </a:r>
            <a:br>
              <a:rPr lang="en-GB" sz="4000" b="1" dirty="0" smtClean="0">
                <a:solidFill>
                  <a:srgbClr val="FF0000"/>
                </a:solidFill>
              </a:rPr>
            </a:br>
            <a:r>
              <a:rPr lang="en-GB" sz="3600" b="1" i="1" dirty="0" smtClean="0">
                <a:solidFill>
                  <a:srgbClr val="FF0000"/>
                </a:solidFill>
              </a:rPr>
              <a:t>(Certificate of Perfection)</a:t>
            </a:r>
            <a:r>
              <a:rPr lang="en-GB" sz="2800" b="1" i="1" dirty="0" smtClean="0">
                <a:solidFill>
                  <a:srgbClr val="FF0000"/>
                </a:solidFill>
              </a:rPr>
              <a:t/>
            </a:r>
            <a:br>
              <a:rPr lang="en-GB" sz="2800" b="1" i="1" dirty="0" smtClean="0">
                <a:solidFill>
                  <a:srgbClr val="FF0000"/>
                </a:solidFill>
              </a:rPr>
            </a:br>
            <a:r>
              <a:rPr lang="en-GB" sz="2800" b="1" i="1" dirty="0" smtClean="0">
                <a:solidFill>
                  <a:srgbClr val="FF0000"/>
                </a:solidFill>
              </a:rPr>
              <a:t/>
            </a:r>
            <a:br>
              <a:rPr lang="en-GB" sz="2800" b="1" i="1" dirty="0" smtClean="0">
                <a:solidFill>
                  <a:srgbClr val="FF0000"/>
                </a:solidFill>
              </a:rPr>
            </a:br>
            <a:r>
              <a:rPr lang="en-GB" sz="2800" dirty="0" smtClean="0">
                <a:solidFill>
                  <a:srgbClr val="FF0000"/>
                </a:solidFill>
              </a:rPr>
              <a:t>An explanation of </a:t>
            </a:r>
            <a:r>
              <a:rPr lang="en-GB" sz="3200" dirty="0" smtClean="0">
                <a:solidFill>
                  <a:srgbClr val="FF0000"/>
                </a:solidFill>
              </a:rPr>
              <a:t>its contents with some history and context for the Order</a:t>
            </a:r>
            <a:endParaRPr lang="en-US" sz="3200" dirty="0">
              <a:solidFill>
                <a:srgbClr val="FF0000"/>
              </a:solidFill>
            </a:endParaRPr>
          </a:p>
        </p:txBody>
      </p:sp>
      <p:pic>
        <p:nvPicPr>
          <p:cNvPr id="5" name="Picture 4"/>
          <p:cNvPicPr>
            <a:picLocks noChangeAspect="1"/>
          </p:cNvPicPr>
          <p:nvPr/>
        </p:nvPicPr>
        <p:blipFill>
          <a:blip r:embed="rId2"/>
          <a:stretch>
            <a:fillRect/>
          </a:stretch>
        </p:blipFill>
        <p:spPr>
          <a:xfrm>
            <a:off x="3404026" y="692099"/>
            <a:ext cx="2165840" cy="1629741"/>
          </a:xfrm>
          <a:prstGeom prst="rect">
            <a:avLst/>
          </a:prstGeom>
        </p:spPr>
      </p:pic>
    </p:spTree>
    <p:extLst>
      <p:ext uri="{BB962C8B-B14F-4D97-AF65-F5344CB8AC3E}">
        <p14:creationId xmlns:p14="http://schemas.microsoft.com/office/powerpoint/2010/main" val="2295207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3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67" y="2082801"/>
            <a:ext cx="8830733" cy="3259666"/>
          </a:xfrm>
          <a:prstGeom prst="rect">
            <a:avLst/>
          </a:prstGeom>
          <a:ln w="38100" cmpd="sng">
            <a:solidFill>
              <a:srgbClr val="FF0000"/>
            </a:solidFill>
          </a:ln>
        </p:spPr>
      </p:pic>
      <p:sp>
        <p:nvSpPr>
          <p:cNvPr id="2" name="TextBox 1"/>
          <p:cNvSpPr txBox="1"/>
          <p:nvPr/>
        </p:nvSpPr>
        <p:spPr>
          <a:xfrm>
            <a:off x="2641600" y="4993270"/>
            <a:ext cx="495300" cy="369332"/>
          </a:xfrm>
          <a:prstGeom prst="rect">
            <a:avLst/>
          </a:prstGeom>
          <a:noFill/>
          <a:ln w="28575" cmpd="sng">
            <a:solidFill>
              <a:srgbClr val="FF0000"/>
            </a:solidFill>
          </a:ln>
        </p:spPr>
        <p:txBody>
          <a:bodyPr wrap="square" rtlCol="0">
            <a:spAutoFit/>
          </a:bodyPr>
          <a:lstStyle/>
          <a:p>
            <a:endParaRPr lang="en-US" dirty="0"/>
          </a:p>
        </p:txBody>
      </p:sp>
      <p:sp>
        <p:nvSpPr>
          <p:cNvPr id="4" name="TextBox 3"/>
          <p:cNvSpPr txBox="1"/>
          <p:nvPr/>
        </p:nvSpPr>
        <p:spPr>
          <a:xfrm>
            <a:off x="6781800" y="4788469"/>
            <a:ext cx="495300" cy="369332"/>
          </a:xfrm>
          <a:prstGeom prst="rect">
            <a:avLst/>
          </a:prstGeom>
          <a:noFill/>
          <a:ln w="28575" cmpd="sng">
            <a:solidFill>
              <a:srgbClr val="FF0000"/>
            </a:solidFill>
          </a:ln>
        </p:spPr>
        <p:txBody>
          <a:bodyPr wrap="square" rtlCol="0">
            <a:spAutoFit/>
          </a:bodyPr>
          <a:lstStyle/>
          <a:p>
            <a:endParaRPr lang="en-US" dirty="0"/>
          </a:p>
        </p:txBody>
      </p:sp>
      <p:sp>
        <p:nvSpPr>
          <p:cNvPr id="22" name="TextBox 21"/>
          <p:cNvSpPr txBox="1"/>
          <p:nvPr/>
        </p:nvSpPr>
        <p:spPr>
          <a:xfrm>
            <a:off x="4444998" y="5003913"/>
            <a:ext cx="1536700" cy="338554"/>
          </a:xfrm>
          <a:prstGeom prst="rect">
            <a:avLst/>
          </a:prstGeom>
          <a:noFill/>
          <a:ln w="28575" cmpd="sng">
            <a:solidFill>
              <a:srgbClr val="FF0000"/>
            </a:solidFill>
          </a:ln>
        </p:spPr>
        <p:txBody>
          <a:bodyPr wrap="square" rtlCol="0">
            <a:spAutoFit/>
          </a:bodyPr>
          <a:lstStyle/>
          <a:p>
            <a:endParaRPr lang="en-US" sz="1600" dirty="0">
              <a:solidFill>
                <a:srgbClr val="FF0000"/>
              </a:solidFill>
            </a:endParaRPr>
          </a:p>
        </p:txBody>
      </p:sp>
    </p:spTree>
    <p:extLst>
      <p:ext uri="{BB962C8B-B14F-4D97-AF65-F5344CB8AC3E}">
        <p14:creationId xmlns:p14="http://schemas.microsoft.com/office/powerpoint/2010/main" val="152116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8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8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8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395" y="2516347"/>
            <a:ext cx="2896907" cy="3867520"/>
          </a:xfrm>
          <a:prstGeom prst="rect">
            <a:avLst/>
          </a:prstGeom>
          <a:ln w="38100" cmpd="sng">
            <a:solidFill>
              <a:srgbClr val="FF0000"/>
            </a:solidFill>
          </a:ln>
        </p:spPr>
      </p:pic>
      <p:pic>
        <p:nvPicPr>
          <p:cNvPr id="3" name="Picture 2"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065" y="3632199"/>
            <a:ext cx="3063233" cy="2294468"/>
          </a:xfrm>
          <a:prstGeom prst="rect">
            <a:avLst/>
          </a:prstGeom>
          <a:ln w="38100" cmpd="sng">
            <a:solidFill>
              <a:srgbClr val="FF0000"/>
            </a:solidFill>
          </a:ln>
        </p:spPr>
      </p:pic>
      <p:pic>
        <p:nvPicPr>
          <p:cNvPr id="5" name="Picture 4" descr="images-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665" y="802217"/>
            <a:ext cx="2250017" cy="2250017"/>
          </a:xfrm>
          <a:prstGeom prst="rect">
            <a:avLst/>
          </a:prstGeom>
          <a:ln w="38100" cmpd="sng">
            <a:solidFill>
              <a:srgbClr val="FF0000"/>
            </a:solidFill>
          </a:ln>
        </p:spPr>
      </p:pic>
      <p:pic>
        <p:nvPicPr>
          <p:cNvPr id="6" name="Picture 5" descr="Unknown-2.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0767" y="1130300"/>
            <a:ext cx="2992438" cy="1841500"/>
          </a:xfrm>
          <a:prstGeom prst="rect">
            <a:avLst/>
          </a:prstGeom>
          <a:ln w="38100" cmpd="sng">
            <a:solidFill>
              <a:srgbClr val="FF0000"/>
            </a:solidFill>
          </a:ln>
        </p:spPr>
      </p:pic>
    </p:spTree>
    <p:extLst>
      <p:ext uri="{BB962C8B-B14F-4D97-AF65-F5344CB8AC3E}">
        <p14:creationId xmlns:p14="http://schemas.microsoft.com/office/powerpoint/2010/main" val="4120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10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10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6"/>
            <a:ext cx="8229600" cy="1143000"/>
          </a:xfrm>
        </p:spPr>
        <p:txBody>
          <a:bodyPr>
            <a:normAutofit fontScale="90000"/>
          </a:bodyPr>
          <a:lstStyle/>
          <a:p>
            <a:r>
              <a:rPr lang="en-US" sz="3600" dirty="0" smtClean="0">
                <a:solidFill>
                  <a:srgbClr val="FF0000"/>
                </a:solidFill>
              </a:rPr>
              <a:t>The Supreme Council 33</a:t>
            </a:r>
            <a:r>
              <a:rPr lang="en-US" sz="3600" baseline="30000" dirty="0" smtClean="0">
                <a:solidFill>
                  <a:srgbClr val="FF0000"/>
                </a:solidFill>
              </a:rPr>
              <a:t>rd</a:t>
            </a:r>
            <a:r>
              <a:rPr lang="en-US" sz="3600" dirty="0" smtClean="0">
                <a:solidFill>
                  <a:srgbClr val="FF0000"/>
                </a:solidFill>
              </a:rPr>
              <a:t> Degree</a:t>
            </a:r>
            <a:br>
              <a:rPr lang="en-US" sz="3600" dirty="0" smtClean="0">
                <a:solidFill>
                  <a:srgbClr val="FF0000"/>
                </a:solidFill>
              </a:rPr>
            </a:br>
            <a:r>
              <a:rPr lang="en-US" sz="2700" dirty="0" smtClean="0">
                <a:solidFill>
                  <a:srgbClr val="FF0000"/>
                </a:solidFill>
              </a:rPr>
              <a:t>for England and Wales and its Districts &amp; Chapters overseas</a:t>
            </a:r>
            <a:endParaRPr lang="en-US" sz="2700" dirty="0">
              <a:solidFill>
                <a:srgbClr val="FF0000"/>
              </a:solidFill>
            </a:endParaRPr>
          </a:p>
        </p:txBody>
      </p:sp>
      <p:pic>
        <p:nvPicPr>
          <p:cNvPr id="4" name="Content Placeholder 3" descr="Supreme Council 2014.jpg"/>
          <p:cNvPicPr>
            <a:picLocks noGrp="1" noChangeAspect="1"/>
          </p:cNvPicPr>
          <p:nvPr>
            <p:ph idx="1"/>
          </p:nvPr>
        </p:nvPicPr>
        <p:blipFill>
          <a:blip r:embed="rId2">
            <a:extLst>
              <a:ext uri="{28A0092B-C50C-407E-A947-70E740481C1C}">
                <a14:useLocalDpi xmlns:a14="http://schemas.microsoft.com/office/drawing/2010/main" val="0"/>
              </a:ext>
            </a:extLst>
          </a:blip>
          <a:srcRect t="2286" b="2286"/>
          <a:stretch>
            <a:fillRect/>
          </a:stretch>
        </p:blipFill>
        <p:spPr>
          <a:xfrm>
            <a:off x="457200" y="1312863"/>
            <a:ext cx="8229600" cy="5235575"/>
          </a:xfrm>
          <a:ln w="38100" cmpd="sng">
            <a:solidFill>
              <a:srgbClr val="FF0000"/>
            </a:solidFill>
          </a:ln>
        </p:spPr>
      </p:pic>
      <p:sp>
        <p:nvSpPr>
          <p:cNvPr id="3" name="TextBox 2"/>
          <p:cNvSpPr txBox="1"/>
          <p:nvPr/>
        </p:nvSpPr>
        <p:spPr>
          <a:xfrm>
            <a:off x="1168400" y="2120900"/>
            <a:ext cx="787400" cy="646331"/>
          </a:xfrm>
          <a:prstGeom prst="rect">
            <a:avLst/>
          </a:prstGeom>
          <a:noFill/>
          <a:ln w="28575" cmpd="sng">
            <a:solidFill>
              <a:schemeClr val="bg1"/>
            </a:solidFill>
          </a:ln>
        </p:spPr>
        <p:txBody>
          <a:bodyPr wrap="square" rtlCol="0">
            <a:spAutoFit/>
          </a:bodyPr>
          <a:lstStyle/>
          <a:p>
            <a:endParaRPr lang="en-US" dirty="0" smtClean="0"/>
          </a:p>
          <a:p>
            <a:endParaRPr lang="en-US" dirty="0"/>
          </a:p>
        </p:txBody>
      </p:sp>
      <p:sp>
        <p:nvSpPr>
          <p:cNvPr id="5" name="TextBox 4"/>
          <p:cNvSpPr txBox="1"/>
          <p:nvPr/>
        </p:nvSpPr>
        <p:spPr>
          <a:xfrm>
            <a:off x="2590800" y="2120900"/>
            <a:ext cx="787400" cy="646331"/>
          </a:xfrm>
          <a:prstGeom prst="rect">
            <a:avLst/>
          </a:prstGeom>
          <a:noFill/>
          <a:ln w="28575" cmpd="sng">
            <a:solidFill>
              <a:schemeClr val="bg1"/>
            </a:solidFill>
          </a:ln>
        </p:spPr>
        <p:txBody>
          <a:bodyPr wrap="square" rtlCol="0">
            <a:spAutoFit/>
          </a:bodyPr>
          <a:lstStyle/>
          <a:p>
            <a:endParaRPr lang="en-US" dirty="0" smtClean="0"/>
          </a:p>
          <a:p>
            <a:endParaRPr lang="en-US" dirty="0"/>
          </a:p>
        </p:txBody>
      </p:sp>
      <p:sp>
        <p:nvSpPr>
          <p:cNvPr id="6" name="TextBox 5"/>
          <p:cNvSpPr txBox="1"/>
          <p:nvPr/>
        </p:nvSpPr>
        <p:spPr>
          <a:xfrm>
            <a:off x="6184900" y="2095500"/>
            <a:ext cx="787400" cy="646331"/>
          </a:xfrm>
          <a:prstGeom prst="rect">
            <a:avLst/>
          </a:prstGeom>
          <a:noFill/>
          <a:ln w="28575" cmpd="sng">
            <a:solidFill>
              <a:schemeClr val="bg1"/>
            </a:solidFill>
          </a:ln>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323370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6"/>
            <a:ext cx="8229600" cy="1143000"/>
          </a:xfrm>
        </p:spPr>
        <p:txBody>
          <a:bodyPr>
            <a:normAutofit fontScale="90000"/>
          </a:bodyPr>
          <a:lstStyle/>
          <a:p>
            <a:r>
              <a:rPr lang="en-US" sz="3600" dirty="0" smtClean="0">
                <a:solidFill>
                  <a:srgbClr val="FF0000"/>
                </a:solidFill>
              </a:rPr>
              <a:t>The Supreme Council 33</a:t>
            </a:r>
            <a:r>
              <a:rPr lang="en-US" sz="3600" baseline="30000" dirty="0" smtClean="0">
                <a:solidFill>
                  <a:srgbClr val="FF0000"/>
                </a:solidFill>
              </a:rPr>
              <a:t>rd</a:t>
            </a:r>
            <a:r>
              <a:rPr lang="en-US" sz="3600" dirty="0" smtClean="0">
                <a:solidFill>
                  <a:srgbClr val="FF0000"/>
                </a:solidFill>
              </a:rPr>
              <a:t> Degree</a:t>
            </a:r>
            <a:br>
              <a:rPr lang="en-US" sz="3600" dirty="0" smtClean="0">
                <a:solidFill>
                  <a:srgbClr val="FF0000"/>
                </a:solidFill>
              </a:rPr>
            </a:br>
            <a:r>
              <a:rPr lang="en-US" sz="2700" dirty="0" smtClean="0">
                <a:solidFill>
                  <a:srgbClr val="FF0000"/>
                </a:solidFill>
              </a:rPr>
              <a:t>for England and Wales and its Districts &amp; Chapters overseas</a:t>
            </a:r>
            <a:endParaRPr lang="en-US" sz="2700" dirty="0">
              <a:solidFill>
                <a:srgbClr val="FF0000"/>
              </a:solidFill>
            </a:endParaRPr>
          </a:p>
        </p:txBody>
      </p:sp>
      <p:pic>
        <p:nvPicPr>
          <p:cNvPr id="4" name="Content Placeholder 3" descr="Supreme Council 2014.jpg"/>
          <p:cNvPicPr>
            <a:picLocks noGrp="1" noChangeAspect="1"/>
          </p:cNvPicPr>
          <p:nvPr>
            <p:ph idx="1"/>
          </p:nvPr>
        </p:nvPicPr>
        <p:blipFill>
          <a:blip r:embed="rId2">
            <a:extLst>
              <a:ext uri="{28A0092B-C50C-407E-A947-70E740481C1C}">
                <a14:useLocalDpi xmlns:a14="http://schemas.microsoft.com/office/drawing/2010/main" val="0"/>
              </a:ext>
            </a:extLst>
          </a:blip>
          <a:srcRect t="2286" b="2286"/>
          <a:stretch>
            <a:fillRect/>
          </a:stretch>
        </p:blipFill>
        <p:spPr>
          <a:xfrm>
            <a:off x="457200" y="1312863"/>
            <a:ext cx="8229600" cy="5235575"/>
          </a:xfrm>
          <a:ln w="38100" cmpd="sng">
            <a:solidFill>
              <a:srgbClr val="FF0000"/>
            </a:solidFill>
          </a:ln>
        </p:spPr>
      </p:pic>
    </p:spTree>
    <p:extLst>
      <p:ext uri="{BB962C8B-B14F-4D97-AF65-F5344CB8AC3E}">
        <p14:creationId xmlns:p14="http://schemas.microsoft.com/office/powerpoint/2010/main" val="4222628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0233"/>
            <a:ext cx="8229600" cy="1143000"/>
          </a:xfrm>
        </p:spPr>
        <p:txBody>
          <a:bodyPr>
            <a:normAutofit fontScale="90000"/>
          </a:bodyPr>
          <a:lstStyle/>
          <a:p>
            <a:r>
              <a:rPr lang="en-US" sz="3600" dirty="0" smtClean="0">
                <a:solidFill>
                  <a:srgbClr val="FF0000"/>
                </a:solidFill>
              </a:rPr>
              <a:t>The </a:t>
            </a:r>
            <a:r>
              <a:rPr lang="en-US" sz="3600" dirty="0">
                <a:solidFill>
                  <a:srgbClr val="FF0000"/>
                </a:solidFill>
              </a:rPr>
              <a:t>Supreme Council 33</a:t>
            </a:r>
            <a:r>
              <a:rPr lang="en-US" sz="3600" baseline="30000" dirty="0">
                <a:solidFill>
                  <a:srgbClr val="FF0000"/>
                </a:solidFill>
              </a:rPr>
              <a:t>rd</a:t>
            </a:r>
            <a:r>
              <a:rPr lang="en-US" sz="3600" dirty="0">
                <a:solidFill>
                  <a:srgbClr val="FF0000"/>
                </a:solidFill>
              </a:rPr>
              <a:t> Degree</a:t>
            </a:r>
            <a:br>
              <a:rPr lang="en-US" sz="3600" dirty="0">
                <a:solidFill>
                  <a:srgbClr val="FF0000"/>
                </a:solidFill>
              </a:rPr>
            </a:br>
            <a:r>
              <a:rPr lang="en-US" sz="2700" dirty="0">
                <a:solidFill>
                  <a:srgbClr val="FF0000"/>
                </a:solidFill>
              </a:rPr>
              <a:t>for England and Wales and its </a:t>
            </a:r>
            <a:r>
              <a:rPr lang="en-US" sz="2700" dirty="0" smtClean="0">
                <a:solidFill>
                  <a:srgbClr val="FF0000"/>
                </a:solidFill>
              </a:rPr>
              <a:t>Districts &amp; Chapters overseas</a:t>
            </a:r>
            <a:endParaRPr lang="en-US" sz="2700" dirty="0">
              <a:solidFill>
                <a:srgbClr val="FF0000"/>
              </a:solidFill>
            </a:endParaRPr>
          </a:p>
        </p:txBody>
      </p:sp>
      <p:sp>
        <p:nvSpPr>
          <p:cNvPr id="3" name="Content Placeholder 2"/>
          <p:cNvSpPr>
            <a:spLocks noGrp="1"/>
          </p:cNvSpPr>
          <p:nvPr>
            <p:ph idx="1"/>
          </p:nvPr>
        </p:nvSpPr>
        <p:spPr>
          <a:xfrm>
            <a:off x="457200" y="1683233"/>
            <a:ext cx="8229600" cy="1841499"/>
          </a:xfrm>
        </p:spPr>
        <p:txBody>
          <a:bodyPr/>
          <a:lstStyle/>
          <a:p>
            <a:r>
              <a:rPr lang="en-US" dirty="0" smtClean="0"/>
              <a:t>9 members</a:t>
            </a:r>
          </a:p>
          <a:p>
            <a:r>
              <a:rPr lang="en-US" dirty="0" smtClean="0"/>
              <a:t>50+ Districts</a:t>
            </a:r>
          </a:p>
          <a:p>
            <a:r>
              <a:rPr lang="en-US" dirty="0" smtClean="0"/>
              <a:t>Meet monthly</a:t>
            </a:r>
            <a:endParaRPr lang="en-US" dirty="0"/>
          </a:p>
        </p:txBody>
      </p:sp>
      <p:sp>
        <p:nvSpPr>
          <p:cNvPr id="5" name="Title 1"/>
          <p:cNvSpPr txBox="1">
            <a:spLocks/>
          </p:cNvSpPr>
          <p:nvPr/>
        </p:nvSpPr>
        <p:spPr>
          <a:xfrm>
            <a:off x="609600" y="3534016"/>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smtClean="0">
                <a:solidFill>
                  <a:srgbClr val="FF0000"/>
                </a:solidFill>
              </a:rPr>
              <a:t>The Supreme Council 33</a:t>
            </a:r>
            <a:r>
              <a:rPr lang="en-US" sz="3300" baseline="30000" dirty="0" smtClean="0">
                <a:solidFill>
                  <a:srgbClr val="FF0000"/>
                </a:solidFill>
              </a:rPr>
              <a:t>rd</a:t>
            </a:r>
            <a:r>
              <a:rPr lang="en-US" sz="3300" dirty="0" smtClean="0">
                <a:solidFill>
                  <a:srgbClr val="FF0000"/>
                </a:solidFill>
              </a:rPr>
              <a:t> Degree</a:t>
            </a:r>
            <a:br>
              <a:rPr lang="en-US" sz="3300" dirty="0" smtClean="0">
                <a:solidFill>
                  <a:srgbClr val="FF0000"/>
                </a:solidFill>
              </a:rPr>
            </a:br>
            <a:r>
              <a:rPr lang="en-US" sz="2500" dirty="0" smtClean="0">
                <a:solidFill>
                  <a:srgbClr val="FF0000"/>
                </a:solidFill>
              </a:rPr>
              <a:t>for The Northern Jurisdiction of the U.S.A.</a:t>
            </a:r>
            <a:endParaRPr lang="en-US" sz="2500" dirty="0">
              <a:solidFill>
                <a:srgbClr val="FF0000"/>
              </a:solidFill>
            </a:endParaRPr>
          </a:p>
        </p:txBody>
      </p:sp>
      <p:sp>
        <p:nvSpPr>
          <p:cNvPr id="6" name="Content Placeholder 2"/>
          <p:cNvSpPr txBox="1">
            <a:spLocks/>
          </p:cNvSpPr>
          <p:nvPr/>
        </p:nvSpPr>
        <p:spPr>
          <a:xfrm>
            <a:off x="609600" y="4677016"/>
            <a:ext cx="8229600" cy="18414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66 members</a:t>
            </a:r>
          </a:p>
          <a:p>
            <a:r>
              <a:rPr lang="en-US" dirty="0" smtClean="0"/>
              <a:t>15 States</a:t>
            </a:r>
          </a:p>
          <a:p>
            <a:r>
              <a:rPr lang="en-US" dirty="0" smtClean="0"/>
              <a:t>Meet annually</a:t>
            </a:r>
            <a:endParaRPr lang="en-US" dirty="0"/>
          </a:p>
        </p:txBody>
      </p:sp>
    </p:spTree>
    <p:extLst>
      <p:ext uri="{BB962C8B-B14F-4D97-AF65-F5344CB8AC3E}">
        <p14:creationId xmlns:p14="http://schemas.microsoft.com/office/powerpoint/2010/main" val="237542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8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G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200" y="1107662"/>
            <a:ext cx="2794000" cy="4392458"/>
          </a:xfrm>
          <a:prstGeom prst="rect">
            <a:avLst/>
          </a:prstGeom>
          <a:ln w="38100" cmpd="sng">
            <a:solidFill>
              <a:srgbClr val="FF0000"/>
            </a:solidFill>
          </a:ln>
        </p:spPr>
      </p:pic>
      <p:pic>
        <p:nvPicPr>
          <p:cNvPr id="5" name="Picture 4" descr="IG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4" y="2664934"/>
            <a:ext cx="1767006" cy="1437166"/>
          </a:xfrm>
          <a:prstGeom prst="rect">
            <a:avLst/>
          </a:prstGeom>
          <a:ln w="28575" cmpd="sng">
            <a:solidFill>
              <a:srgbClr val="FF0000"/>
            </a:solidFill>
          </a:ln>
        </p:spPr>
      </p:pic>
      <p:pic>
        <p:nvPicPr>
          <p:cNvPr id="6" name="Picture 5" descr="SC3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694" y="574849"/>
            <a:ext cx="1618771" cy="1497319"/>
          </a:xfrm>
          <a:prstGeom prst="rect">
            <a:avLst/>
          </a:prstGeom>
          <a:ln w="28575" cmpd="sng">
            <a:solidFill>
              <a:srgbClr val="FF0000"/>
            </a:solidFill>
          </a:ln>
        </p:spPr>
      </p:pic>
      <p:pic>
        <p:nvPicPr>
          <p:cNvPr id="7" name="Picture 6" descr="33DD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200" y="1107662"/>
            <a:ext cx="1440929" cy="1524702"/>
          </a:xfrm>
          <a:prstGeom prst="rect">
            <a:avLst/>
          </a:prstGeom>
          <a:ln w="28575" cmpd="sng">
            <a:solidFill>
              <a:srgbClr val="FF0000"/>
            </a:solidFill>
          </a:ln>
        </p:spPr>
      </p:pic>
      <p:pic>
        <p:nvPicPr>
          <p:cNvPr id="8" name="Picture 7" descr="GO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4531" y="3380302"/>
            <a:ext cx="1420598" cy="1657360"/>
          </a:xfrm>
          <a:prstGeom prst="rect">
            <a:avLst/>
          </a:prstGeom>
          <a:ln w="28575" cmpd="sng">
            <a:solidFill>
              <a:srgbClr val="FF0000"/>
            </a:solidFill>
          </a:ln>
        </p:spPr>
      </p:pic>
      <p:pic>
        <p:nvPicPr>
          <p:cNvPr id="9" name="Picture 8" descr="3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140" y="4853802"/>
            <a:ext cx="1622698" cy="975498"/>
          </a:xfrm>
          <a:prstGeom prst="rect">
            <a:avLst/>
          </a:prstGeom>
          <a:ln w="28575" cmpd="sng">
            <a:solidFill>
              <a:srgbClr val="FF0000"/>
            </a:solidFill>
          </a:ln>
        </p:spPr>
      </p:pic>
    </p:spTree>
    <p:extLst>
      <p:ext uri="{BB962C8B-B14F-4D97-AF65-F5344CB8AC3E}">
        <p14:creationId xmlns:p14="http://schemas.microsoft.com/office/powerpoint/2010/main" val="5115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8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8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8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8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rt 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1951567"/>
            <a:ext cx="8763000" cy="2795355"/>
          </a:xfrm>
          <a:prstGeom prst="rect">
            <a:avLst/>
          </a:prstGeom>
          <a:ln w="38100" cmpd="sng">
            <a:solidFill>
              <a:srgbClr val="FF0000"/>
            </a:solidFill>
          </a:ln>
        </p:spPr>
      </p:pic>
      <p:sp>
        <p:nvSpPr>
          <p:cNvPr id="2" name="TextBox 1"/>
          <p:cNvSpPr txBox="1"/>
          <p:nvPr/>
        </p:nvSpPr>
        <p:spPr>
          <a:xfrm>
            <a:off x="889000" y="1803400"/>
            <a:ext cx="7620000" cy="923330"/>
          </a:xfrm>
          <a:prstGeom prst="rect">
            <a:avLst/>
          </a:prstGeom>
          <a:noFill/>
          <a:ln w="38100" cmpd="sng">
            <a:solidFill>
              <a:srgbClr val="FF0000"/>
            </a:solidFill>
          </a:ln>
        </p:spPr>
        <p:txBody>
          <a:bodyPr wrap="square" rtlCol="0">
            <a:spAutoFit/>
          </a:bodyPr>
          <a:lstStyle/>
          <a:p>
            <a:endParaRPr lang="en-US" dirty="0" smtClean="0"/>
          </a:p>
          <a:p>
            <a:endParaRPr lang="en-US" dirty="0"/>
          </a:p>
          <a:p>
            <a:endParaRPr lang="en-US" dirty="0"/>
          </a:p>
        </p:txBody>
      </p:sp>
      <p:sp>
        <p:nvSpPr>
          <p:cNvPr id="3" name="TextBox 2"/>
          <p:cNvSpPr txBox="1"/>
          <p:nvPr/>
        </p:nvSpPr>
        <p:spPr>
          <a:xfrm>
            <a:off x="2159000" y="3955534"/>
            <a:ext cx="876300" cy="369332"/>
          </a:xfrm>
          <a:prstGeom prst="rect">
            <a:avLst/>
          </a:prstGeom>
          <a:noFill/>
          <a:ln w="38100" cmpd="sng">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76500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8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onsecr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800" y="2033562"/>
            <a:ext cx="7023099" cy="4617970"/>
          </a:xfrm>
          <a:prstGeom prst="rect">
            <a:avLst/>
          </a:prstGeom>
          <a:ln w="38100" cmpd="sng">
            <a:solidFill>
              <a:srgbClr val="FF0000"/>
            </a:solidFill>
          </a:ln>
        </p:spPr>
      </p:pic>
      <p:sp>
        <p:nvSpPr>
          <p:cNvPr id="2" name="TextBox 1"/>
          <p:cNvSpPr txBox="1"/>
          <p:nvPr/>
        </p:nvSpPr>
        <p:spPr>
          <a:xfrm>
            <a:off x="1333500" y="139026"/>
            <a:ext cx="6794499" cy="369332"/>
          </a:xfrm>
          <a:prstGeom prst="rect">
            <a:avLst/>
          </a:prstGeom>
          <a:noFill/>
          <a:ln w="38100" cmpd="sng">
            <a:solidFill>
              <a:srgbClr val="FF0000"/>
            </a:solidFill>
          </a:ln>
        </p:spPr>
        <p:txBody>
          <a:bodyPr wrap="square" rtlCol="0">
            <a:spAutoFit/>
          </a:bodyPr>
          <a:lstStyle/>
          <a:p>
            <a:pPr algn="ctr"/>
            <a:r>
              <a:rPr lang="en-US" dirty="0" smtClean="0">
                <a:solidFill>
                  <a:srgbClr val="FF0000"/>
                </a:solidFill>
              </a:rPr>
              <a:t>Very Illustrious Sovereign Grand Inspectors General - 33</a:t>
            </a:r>
            <a:r>
              <a:rPr lang="en-US" dirty="0">
                <a:solidFill>
                  <a:srgbClr val="FF0000"/>
                </a:solidFill>
                <a:sym typeface="Symbol"/>
              </a:rPr>
              <a:t></a:t>
            </a:r>
            <a:r>
              <a:rPr lang="en-GB" dirty="0">
                <a:solidFill>
                  <a:srgbClr val="FF0000"/>
                </a:solidFill>
              </a:rPr>
              <a:t> </a:t>
            </a:r>
            <a:endParaRPr lang="en-GB" dirty="0" smtClean="0">
              <a:solidFill>
                <a:srgbClr val="FF0000"/>
              </a:solidFill>
            </a:endParaRPr>
          </a:p>
        </p:txBody>
      </p:sp>
      <p:sp>
        <p:nvSpPr>
          <p:cNvPr id="3" name="TextBox 2"/>
          <p:cNvSpPr txBox="1"/>
          <p:nvPr/>
        </p:nvSpPr>
        <p:spPr>
          <a:xfrm>
            <a:off x="1447800" y="3142218"/>
            <a:ext cx="755650" cy="1200329"/>
          </a:xfrm>
          <a:prstGeom prst="rect">
            <a:avLst/>
          </a:prstGeom>
          <a:noFill/>
          <a:ln w="28575" cmpd="sng">
            <a:solidFill>
              <a:srgbClr val="FFFFFF"/>
            </a:solidFill>
          </a:ln>
        </p:spPr>
        <p:txBody>
          <a:bodyPr wrap="square" rtlCol="0">
            <a:spAutoFit/>
          </a:bodyPr>
          <a:lstStyle/>
          <a:p>
            <a:endParaRPr lang="en-US" dirty="0" smtClean="0"/>
          </a:p>
          <a:p>
            <a:endParaRPr lang="en-US" dirty="0"/>
          </a:p>
          <a:p>
            <a:endParaRPr lang="en-US" dirty="0" smtClean="0"/>
          </a:p>
          <a:p>
            <a:endParaRPr lang="en-US" dirty="0" smtClean="0"/>
          </a:p>
        </p:txBody>
      </p:sp>
      <p:sp>
        <p:nvSpPr>
          <p:cNvPr id="5" name="TextBox 4"/>
          <p:cNvSpPr txBox="1"/>
          <p:nvPr/>
        </p:nvSpPr>
        <p:spPr>
          <a:xfrm>
            <a:off x="3962400" y="3536950"/>
            <a:ext cx="876300" cy="2031325"/>
          </a:xfrm>
          <a:prstGeom prst="rect">
            <a:avLst/>
          </a:prstGeom>
          <a:noFill/>
          <a:ln w="28575" cmpd="sng">
            <a:solidFill>
              <a:srgbClr val="FFFFFF"/>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6" name="TextBox 5"/>
          <p:cNvSpPr txBox="1"/>
          <p:nvPr/>
        </p:nvSpPr>
        <p:spPr>
          <a:xfrm>
            <a:off x="7143750" y="3467100"/>
            <a:ext cx="742950" cy="1477328"/>
          </a:xfrm>
          <a:prstGeom prst="rect">
            <a:avLst/>
          </a:prstGeom>
          <a:noFill/>
          <a:ln w="28575" cmpd="sng">
            <a:solidFill>
              <a:srgbClr val="FFFFFF"/>
            </a:solidFill>
          </a:ln>
        </p:spPr>
        <p:txBody>
          <a:bodyPr wrap="square" rtlCol="0">
            <a:spAutoFit/>
          </a:bodyPr>
          <a:lstStyle/>
          <a:p>
            <a:endParaRPr lang="en-US" dirty="0" smtClean="0"/>
          </a:p>
          <a:p>
            <a:endParaRPr lang="en-US" dirty="0"/>
          </a:p>
          <a:p>
            <a:endParaRPr lang="en-US" dirty="0" smtClean="0"/>
          </a:p>
          <a:p>
            <a:endParaRPr lang="en-US" dirty="0"/>
          </a:p>
          <a:p>
            <a:endParaRPr lang="en-US" dirty="0"/>
          </a:p>
        </p:txBody>
      </p:sp>
      <p:sp>
        <p:nvSpPr>
          <p:cNvPr id="7" name="TextBox 6"/>
          <p:cNvSpPr txBox="1"/>
          <p:nvPr/>
        </p:nvSpPr>
        <p:spPr>
          <a:xfrm>
            <a:off x="5505450" y="3467100"/>
            <a:ext cx="901700" cy="1754327"/>
          </a:xfrm>
          <a:prstGeom prst="rect">
            <a:avLst/>
          </a:prstGeom>
          <a:noFill/>
          <a:ln w="28575" cmpd="sng">
            <a:solidFill>
              <a:srgbClr val="FFFFFF"/>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8" name="TextBox 7"/>
          <p:cNvSpPr txBox="1"/>
          <p:nvPr/>
        </p:nvSpPr>
        <p:spPr>
          <a:xfrm>
            <a:off x="1333500" y="518815"/>
            <a:ext cx="6794499" cy="369332"/>
          </a:xfrm>
          <a:prstGeom prst="rect">
            <a:avLst/>
          </a:prstGeom>
          <a:noFill/>
          <a:ln w="38100" cmpd="sng">
            <a:solidFill>
              <a:srgbClr val="FF0000"/>
            </a:solidFill>
          </a:ln>
        </p:spPr>
        <p:txBody>
          <a:bodyPr wrap="square" rtlCol="0">
            <a:spAutoFit/>
          </a:bodyPr>
          <a:lstStyle/>
          <a:p>
            <a:pPr algn="ctr"/>
            <a:r>
              <a:rPr lang="en-GB" dirty="0" smtClean="0">
                <a:solidFill>
                  <a:srgbClr val="FF0000"/>
                </a:solidFill>
              </a:rPr>
              <a:t>Most Valiant &amp; Sublime Princes of the Royal Secret -32</a:t>
            </a:r>
            <a:r>
              <a:rPr lang="en-US" dirty="0">
                <a:solidFill>
                  <a:srgbClr val="FF0000"/>
                </a:solidFill>
                <a:sym typeface="Symbol"/>
              </a:rPr>
              <a:t></a:t>
            </a:r>
            <a:r>
              <a:rPr lang="en-GB" dirty="0">
                <a:solidFill>
                  <a:srgbClr val="FF0000"/>
                </a:solidFill>
              </a:rPr>
              <a:t> </a:t>
            </a:r>
            <a:endParaRPr lang="en-GB" dirty="0" smtClean="0">
              <a:solidFill>
                <a:srgbClr val="FF0000"/>
              </a:solidFill>
            </a:endParaRPr>
          </a:p>
        </p:txBody>
      </p:sp>
      <p:sp>
        <p:nvSpPr>
          <p:cNvPr id="9" name="TextBox 8"/>
          <p:cNvSpPr txBox="1"/>
          <p:nvPr/>
        </p:nvSpPr>
        <p:spPr>
          <a:xfrm>
            <a:off x="1333500" y="888147"/>
            <a:ext cx="6794499" cy="369332"/>
          </a:xfrm>
          <a:prstGeom prst="rect">
            <a:avLst/>
          </a:prstGeom>
          <a:noFill/>
          <a:ln w="38100" cmpd="sng">
            <a:solidFill>
              <a:srgbClr val="FF0000"/>
            </a:solidFill>
          </a:ln>
        </p:spPr>
        <p:txBody>
          <a:bodyPr wrap="square" rtlCol="0">
            <a:spAutoFit/>
          </a:bodyPr>
          <a:lstStyle/>
          <a:p>
            <a:pPr algn="ctr"/>
            <a:r>
              <a:rPr lang="en-GB" dirty="0" smtClean="0">
                <a:solidFill>
                  <a:srgbClr val="FF0000"/>
                </a:solidFill>
              </a:rPr>
              <a:t>Grand Inspectors Inquisitor Commander - 31</a:t>
            </a:r>
            <a:r>
              <a:rPr lang="en-US" dirty="0">
                <a:solidFill>
                  <a:srgbClr val="FF0000"/>
                </a:solidFill>
                <a:sym typeface="Symbol"/>
              </a:rPr>
              <a:t></a:t>
            </a:r>
            <a:r>
              <a:rPr lang="en-GB" dirty="0">
                <a:solidFill>
                  <a:srgbClr val="FF0000"/>
                </a:solidFill>
              </a:rPr>
              <a:t> </a:t>
            </a:r>
            <a:endParaRPr lang="en-GB" dirty="0" smtClean="0">
              <a:solidFill>
                <a:srgbClr val="FF0000"/>
              </a:solidFill>
            </a:endParaRPr>
          </a:p>
        </p:txBody>
      </p:sp>
      <p:sp>
        <p:nvSpPr>
          <p:cNvPr id="10" name="TextBox 9"/>
          <p:cNvSpPr txBox="1"/>
          <p:nvPr/>
        </p:nvSpPr>
        <p:spPr>
          <a:xfrm>
            <a:off x="1333500" y="1272053"/>
            <a:ext cx="6794499" cy="369332"/>
          </a:xfrm>
          <a:prstGeom prst="rect">
            <a:avLst/>
          </a:prstGeom>
          <a:noFill/>
          <a:ln w="38100" cmpd="sng">
            <a:solidFill>
              <a:srgbClr val="FF0000"/>
            </a:solidFill>
          </a:ln>
        </p:spPr>
        <p:txBody>
          <a:bodyPr wrap="square" rtlCol="0">
            <a:spAutoFit/>
          </a:bodyPr>
          <a:lstStyle/>
          <a:p>
            <a:pPr algn="ctr"/>
            <a:r>
              <a:rPr lang="en-GB" dirty="0" smtClean="0">
                <a:solidFill>
                  <a:srgbClr val="FF0000"/>
                </a:solidFill>
              </a:rPr>
              <a:t>Grand Elected Knights </a:t>
            </a:r>
            <a:r>
              <a:rPr lang="en-GB" dirty="0" err="1" smtClean="0">
                <a:solidFill>
                  <a:srgbClr val="FF0000"/>
                </a:solidFill>
              </a:rPr>
              <a:t>Kadosh</a:t>
            </a:r>
            <a:r>
              <a:rPr lang="en-GB" dirty="0" smtClean="0">
                <a:solidFill>
                  <a:srgbClr val="FF0000"/>
                </a:solidFill>
              </a:rPr>
              <a:t> - 30</a:t>
            </a:r>
            <a:r>
              <a:rPr lang="en-US" dirty="0">
                <a:solidFill>
                  <a:srgbClr val="FF0000"/>
                </a:solidFill>
                <a:sym typeface="Symbol"/>
              </a:rPr>
              <a:t></a:t>
            </a:r>
            <a:r>
              <a:rPr lang="en-GB" dirty="0">
                <a:solidFill>
                  <a:srgbClr val="FF0000"/>
                </a:solidFill>
              </a:rPr>
              <a:t> </a:t>
            </a:r>
            <a:endParaRPr lang="en-US" dirty="0">
              <a:solidFill>
                <a:srgbClr val="FF0000"/>
              </a:solidFill>
            </a:endParaRPr>
          </a:p>
        </p:txBody>
      </p:sp>
      <p:sp>
        <p:nvSpPr>
          <p:cNvPr id="11" name="TextBox 10"/>
          <p:cNvSpPr txBox="1"/>
          <p:nvPr/>
        </p:nvSpPr>
        <p:spPr>
          <a:xfrm>
            <a:off x="1333500" y="1609119"/>
            <a:ext cx="6794499" cy="369332"/>
          </a:xfrm>
          <a:prstGeom prst="rect">
            <a:avLst/>
          </a:prstGeom>
          <a:noFill/>
          <a:ln w="38100" cmpd="sng">
            <a:solidFill>
              <a:srgbClr val="FF0000"/>
            </a:solidFill>
          </a:ln>
        </p:spPr>
        <p:txBody>
          <a:bodyPr wrap="square" rtlCol="0">
            <a:spAutoFit/>
          </a:bodyPr>
          <a:lstStyle/>
          <a:p>
            <a:pPr algn="ctr"/>
            <a:r>
              <a:rPr lang="en-GB" dirty="0" smtClean="0">
                <a:solidFill>
                  <a:srgbClr val="FF0000"/>
                </a:solidFill>
              </a:rPr>
              <a:t>Excellent &amp; Perfect Princes Rose Croix - 18</a:t>
            </a:r>
            <a:r>
              <a:rPr lang="en-US" dirty="0" smtClean="0">
                <a:solidFill>
                  <a:srgbClr val="FF0000"/>
                </a:solidFill>
                <a:sym typeface="Symbol"/>
              </a:rPr>
              <a:t></a:t>
            </a:r>
            <a:r>
              <a:rPr lang="en-GB" dirty="0" smtClean="0">
                <a:solidFill>
                  <a:srgbClr val="FF0000"/>
                </a:solidFill>
              </a:rPr>
              <a:t> </a:t>
            </a:r>
            <a:endParaRPr lang="en-US" dirty="0">
              <a:solidFill>
                <a:srgbClr val="FF0000"/>
              </a:solidFill>
            </a:endParaRPr>
          </a:p>
        </p:txBody>
      </p:sp>
      <p:sp>
        <p:nvSpPr>
          <p:cNvPr id="12" name="TextBox 11"/>
          <p:cNvSpPr txBox="1"/>
          <p:nvPr/>
        </p:nvSpPr>
        <p:spPr>
          <a:xfrm>
            <a:off x="2451100" y="3742382"/>
            <a:ext cx="755650" cy="1200329"/>
          </a:xfrm>
          <a:prstGeom prst="rect">
            <a:avLst/>
          </a:prstGeom>
          <a:noFill/>
          <a:ln w="28575" cmpd="sng">
            <a:solidFill>
              <a:srgbClr val="FFFFFF"/>
            </a:solidFill>
          </a:ln>
        </p:spPr>
        <p:txBody>
          <a:bodyPr wrap="square" rtlCol="0">
            <a:spAutoFit/>
          </a:bodyPr>
          <a:lstStyle/>
          <a:p>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357570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8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1000"/>
                                        <p:tgtEl>
                                          <p:spTgt spid="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8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1000"/>
                                        <p:tgtEl>
                                          <p:spTgt spid="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8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1000"/>
                                        <p:tgtEl>
                                          <p:spTgt spid="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8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1"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800"/>
                                        <p:tgtEl>
                                          <p:spTgt spid="1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8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0" grpId="0" animBg="1"/>
      <p:bldP spid="11" grpId="0" animBg="1"/>
      <p:bldP spid="1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rt 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1951567"/>
            <a:ext cx="8763000" cy="2795355"/>
          </a:xfrm>
          <a:prstGeom prst="rect">
            <a:avLst/>
          </a:prstGeom>
          <a:ln w="38100" cmpd="sng">
            <a:solidFill>
              <a:srgbClr val="FF0000"/>
            </a:solidFill>
          </a:ln>
        </p:spPr>
      </p:pic>
      <p:sp>
        <p:nvSpPr>
          <p:cNvPr id="2" name="TextBox 1"/>
          <p:cNvSpPr txBox="1"/>
          <p:nvPr/>
        </p:nvSpPr>
        <p:spPr>
          <a:xfrm>
            <a:off x="889000" y="4013200"/>
            <a:ext cx="7620000" cy="923330"/>
          </a:xfrm>
          <a:prstGeom prst="rect">
            <a:avLst/>
          </a:prstGeom>
          <a:noFill/>
          <a:ln w="38100" cmpd="sng">
            <a:solidFill>
              <a:srgbClr val="FF0000"/>
            </a:solidFill>
          </a:ln>
        </p:spPr>
        <p:txBody>
          <a:bodyPr wrap="square" rtlCol="0">
            <a:spAutoFit/>
          </a:bodyPr>
          <a:lstStyle/>
          <a:p>
            <a:endParaRPr lang="en-US" dirty="0" smtClean="0">
              <a:solidFill>
                <a:srgbClr val="FF0000"/>
              </a:solidFill>
            </a:endParaRP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56602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Intermediate Degre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814" y="414866"/>
            <a:ext cx="3900998" cy="5901267"/>
          </a:xfrm>
          <a:prstGeom prst="rect">
            <a:avLst/>
          </a:prstGeom>
          <a:ln w="38100" cmpd="sng">
            <a:solidFill>
              <a:srgbClr val="FF0000"/>
            </a:solidFill>
          </a:ln>
        </p:spPr>
      </p:pic>
    </p:spTree>
    <p:extLst>
      <p:ext uri="{BB962C8B-B14F-4D97-AF65-F5344CB8AC3E}">
        <p14:creationId xmlns:p14="http://schemas.microsoft.com/office/powerpoint/2010/main" val="1770963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8 Cer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35467"/>
            <a:ext cx="4395607" cy="6570134"/>
          </a:xfrm>
          <a:prstGeom prst="rect">
            <a:avLst/>
          </a:prstGeom>
          <a:ln w="38100" cmpd="sng">
            <a:solidFill>
              <a:srgbClr val="FF0000"/>
            </a:solidFill>
          </a:ln>
        </p:spPr>
      </p:pic>
      <p:sp>
        <p:nvSpPr>
          <p:cNvPr id="3" name="TextBox 2"/>
          <p:cNvSpPr txBox="1"/>
          <p:nvPr/>
        </p:nvSpPr>
        <p:spPr>
          <a:xfrm>
            <a:off x="2362200" y="5295900"/>
            <a:ext cx="2362200" cy="1477328"/>
          </a:xfrm>
          <a:prstGeom prst="rect">
            <a:avLst/>
          </a:prstGeom>
          <a:noFill/>
          <a:ln w="38100" cmpd="sng">
            <a:solidFill>
              <a:srgbClr val="FF0000"/>
            </a:solidFill>
          </a:ln>
        </p:spPr>
        <p:txBody>
          <a:bodyPr wrap="square" rtlCol="0">
            <a:spAutoFit/>
          </a:bodyPr>
          <a:lstStyle/>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70771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b="1" dirty="0">
                <a:solidFill>
                  <a:srgbClr val="FF0000"/>
                </a:solidFill>
              </a:rPr>
              <a:t>I</a:t>
            </a:r>
            <a:r>
              <a:rPr lang="en-US" sz="4000" b="1" dirty="0" smtClean="0">
                <a:solidFill>
                  <a:srgbClr val="FF0000"/>
                </a:solidFill>
              </a:rPr>
              <a:t>ntermediate Degrees</a:t>
            </a:r>
            <a:endParaRPr lang="en-US" sz="4000" b="1" dirty="0">
              <a:solidFill>
                <a:srgbClr val="FF0000"/>
              </a:solidFill>
            </a:endParaRPr>
          </a:p>
        </p:txBody>
      </p:sp>
      <p:sp>
        <p:nvSpPr>
          <p:cNvPr id="3" name="Content Placeholder 2"/>
          <p:cNvSpPr>
            <a:spLocks noGrp="1"/>
          </p:cNvSpPr>
          <p:nvPr>
            <p:ph idx="1"/>
          </p:nvPr>
        </p:nvSpPr>
        <p:spPr>
          <a:xfrm>
            <a:off x="1557866" y="1210734"/>
            <a:ext cx="5562601" cy="4915430"/>
          </a:xfrm>
        </p:spPr>
        <p:txBody>
          <a:bodyPr>
            <a:normAutofit/>
          </a:bodyPr>
          <a:lstStyle/>
          <a:p>
            <a:r>
              <a:rPr lang="en-US" sz="2800" dirty="0" smtClean="0">
                <a:solidFill>
                  <a:srgbClr val="FF0000"/>
                </a:solidFill>
              </a:rPr>
              <a:t>4</a:t>
            </a:r>
            <a:r>
              <a:rPr lang="en-US" sz="2800" baseline="30000" dirty="0" smtClean="0">
                <a:solidFill>
                  <a:srgbClr val="FF0000"/>
                </a:solidFill>
              </a:rPr>
              <a:t>th</a:t>
            </a:r>
            <a:r>
              <a:rPr lang="en-US" sz="2800" dirty="0" smtClean="0">
                <a:solidFill>
                  <a:srgbClr val="FF0000"/>
                </a:solidFill>
              </a:rPr>
              <a:t>  Secret Master</a:t>
            </a:r>
          </a:p>
          <a:p>
            <a:r>
              <a:rPr lang="en-US" sz="2800" dirty="0" smtClean="0">
                <a:solidFill>
                  <a:srgbClr val="FF0000"/>
                </a:solidFill>
              </a:rPr>
              <a:t>5</a:t>
            </a:r>
            <a:r>
              <a:rPr lang="en-US" sz="2800" baseline="30000" dirty="0" smtClean="0">
                <a:solidFill>
                  <a:srgbClr val="FF0000"/>
                </a:solidFill>
              </a:rPr>
              <a:t>th</a:t>
            </a:r>
            <a:r>
              <a:rPr lang="en-US" sz="2800" dirty="0" smtClean="0">
                <a:solidFill>
                  <a:srgbClr val="FF0000"/>
                </a:solidFill>
              </a:rPr>
              <a:t>  Perfect Master</a:t>
            </a:r>
          </a:p>
          <a:p>
            <a:r>
              <a:rPr lang="en-US" sz="2800" dirty="0" smtClean="0">
                <a:solidFill>
                  <a:srgbClr val="FF0000"/>
                </a:solidFill>
              </a:rPr>
              <a:t>6</a:t>
            </a:r>
            <a:r>
              <a:rPr lang="en-US" sz="2800" baseline="30000" dirty="0" smtClean="0">
                <a:solidFill>
                  <a:srgbClr val="FF0000"/>
                </a:solidFill>
              </a:rPr>
              <a:t>th</a:t>
            </a:r>
            <a:r>
              <a:rPr lang="en-US" sz="2800" dirty="0">
                <a:solidFill>
                  <a:srgbClr val="FF0000"/>
                </a:solidFill>
              </a:rPr>
              <a:t> </a:t>
            </a:r>
            <a:r>
              <a:rPr lang="en-US" sz="2800" dirty="0" smtClean="0">
                <a:solidFill>
                  <a:srgbClr val="FF0000"/>
                </a:solidFill>
              </a:rPr>
              <a:t> Intimate Secretary</a:t>
            </a:r>
          </a:p>
          <a:p>
            <a:r>
              <a:rPr lang="en-US" sz="2800" dirty="0" smtClean="0">
                <a:solidFill>
                  <a:srgbClr val="FF0000"/>
                </a:solidFill>
              </a:rPr>
              <a:t>7</a:t>
            </a:r>
            <a:r>
              <a:rPr lang="en-US" sz="2800" baseline="30000" dirty="0" smtClean="0">
                <a:solidFill>
                  <a:srgbClr val="FF0000"/>
                </a:solidFill>
              </a:rPr>
              <a:t>th</a:t>
            </a:r>
            <a:r>
              <a:rPr lang="en-US" sz="2800" dirty="0" smtClean="0">
                <a:solidFill>
                  <a:srgbClr val="FF0000"/>
                </a:solidFill>
              </a:rPr>
              <a:t>  Provost and Judge</a:t>
            </a:r>
          </a:p>
          <a:p>
            <a:r>
              <a:rPr lang="en-US" sz="2800" dirty="0" smtClean="0">
                <a:solidFill>
                  <a:srgbClr val="FF0000"/>
                </a:solidFill>
              </a:rPr>
              <a:t>8</a:t>
            </a:r>
            <a:r>
              <a:rPr lang="en-US" sz="2800" baseline="30000" dirty="0" smtClean="0">
                <a:solidFill>
                  <a:srgbClr val="FF0000"/>
                </a:solidFill>
              </a:rPr>
              <a:t>th</a:t>
            </a:r>
            <a:r>
              <a:rPr lang="en-US" sz="2800" dirty="0" smtClean="0">
                <a:solidFill>
                  <a:srgbClr val="FF0000"/>
                </a:solidFill>
              </a:rPr>
              <a:t>  Intendant of the Buildings</a:t>
            </a:r>
          </a:p>
          <a:p>
            <a:r>
              <a:rPr lang="en-US" sz="2800" dirty="0" smtClean="0">
                <a:solidFill>
                  <a:srgbClr val="FF0000"/>
                </a:solidFill>
              </a:rPr>
              <a:t>9</a:t>
            </a:r>
            <a:r>
              <a:rPr lang="en-US" sz="2800" baseline="30000" dirty="0" smtClean="0">
                <a:solidFill>
                  <a:srgbClr val="FF0000"/>
                </a:solidFill>
              </a:rPr>
              <a:t>th</a:t>
            </a:r>
            <a:r>
              <a:rPr lang="en-US" sz="2800" dirty="0" smtClean="0">
                <a:solidFill>
                  <a:srgbClr val="FF0000"/>
                </a:solidFill>
              </a:rPr>
              <a:t>  Elect of Nine</a:t>
            </a:r>
          </a:p>
          <a:p>
            <a:r>
              <a:rPr lang="en-US" sz="2800" dirty="0" smtClean="0">
                <a:solidFill>
                  <a:srgbClr val="FF0000"/>
                </a:solidFill>
              </a:rPr>
              <a:t>10</a:t>
            </a:r>
            <a:r>
              <a:rPr lang="en-US" sz="2800" baseline="30000" dirty="0" smtClean="0">
                <a:solidFill>
                  <a:srgbClr val="FF0000"/>
                </a:solidFill>
              </a:rPr>
              <a:t>th</a:t>
            </a:r>
            <a:r>
              <a:rPr lang="en-US" sz="2800" dirty="0" smtClean="0">
                <a:solidFill>
                  <a:srgbClr val="FF0000"/>
                </a:solidFill>
              </a:rPr>
              <a:t> Elect of Fifteen</a:t>
            </a:r>
          </a:p>
          <a:p>
            <a:r>
              <a:rPr lang="en-US" sz="2800" dirty="0" smtClean="0">
                <a:solidFill>
                  <a:srgbClr val="FF0000"/>
                </a:solidFill>
              </a:rPr>
              <a:t>11</a:t>
            </a:r>
            <a:r>
              <a:rPr lang="en-US" sz="2800" baseline="30000" dirty="0" smtClean="0">
                <a:solidFill>
                  <a:srgbClr val="FF0000"/>
                </a:solidFill>
              </a:rPr>
              <a:t>th</a:t>
            </a:r>
            <a:r>
              <a:rPr lang="en-US" sz="2800" dirty="0" smtClean="0">
                <a:solidFill>
                  <a:srgbClr val="FF0000"/>
                </a:solidFill>
              </a:rPr>
              <a:t> Sublime Elect</a:t>
            </a:r>
          </a:p>
          <a:p>
            <a:r>
              <a:rPr lang="en-US" sz="2800" dirty="0" smtClean="0">
                <a:solidFill>
                  <a:srgbClr val="FF0000"/>
                </a:solidFill>
              </a:rPr>
              <a:t>12</a:t>
            </a:r>
            <a:r>
              <a:rPr lang="en-US" sz="2800" baseline="30000" dirty="0" smtClean="0">
                <a:solidFill>
                  <a:srgbClr val="FF0000"/>
                </a:solidFill>
              </a:rPr>
              <a:t>th</a:t>
            </a:r>
            <a:r>
              <a:rPr lang="en-US" sz="2800" dirty="0" smtClean="0">
                <a:solidFill>
                  <a:srgbClr val="FF0000"/>
                </a:solidFill>
              </a:rPr>
              <a:t> Grand Master Architect</a:t>
            </a:r>
          </a:p>
          <a:p>
            <a:pPr marL="0" indent="0">
              <a:buNone/>
            </a:pPr>
            <a:endParaRPr lang="en-US" sz="2400" dirty="0">
              <a:solidFill>
                <a:srgbClr val="FF0000"/>
              </a:solidFill>
            </a:endParaRPr>
          </a:p>
        </p:txBody>
      </p:sp>
    </p:spTree>
    <p:extLst>
      <p:ext uri="{BB962C8B-B14F-4D97-AF65-F5344CB8AC3E}">
        <p14:creationId xmlns:p14="http://schemas.microsoft.com/office/powerpoint/2010/main" val="4230223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b="1" dirty="0">
                <a:solidFill>
                  <a:srgbClr val="FF0000"/>
                </a:solidFill>
              </a:rPr>
              <a:t>I</a:t>
            </a:r>
            <a:r>
              <a:rPr lang="en-US" sz="4000" b="1" dirty="0" smtClean="0">
                <a:solidFill>
                  <a:srgbClr val="FF0000"/>
                </a:solidFill>
              </a:rPr>
              <a:t>ntermediate Degrees</a:t>
            </a:r>
            <a:endParaRPr lang="en-US" sz="4000" b="1" dirty="0">
              <a:solidFill>
                <a:srgbClr val="FF0000"/>
              </a:solidFill>
            </a:endParaRPr>
          </a:p>
        </p:txBody>
      </p:sp>
      <p:sp>
        <p:nvSpPr>
          <p:cNvPr id="3" name="Content Placeholder 2"/>
          <p:cNvSpPr>
            <a:spLocks noGrp="1"/>
          </p:cNvSpPr>
          <p:nvPr>
            <p:ph idx="1"/>
          </p:nvPr>
        </p:nvSpPr>
        <p:spPr>
          <a:xfrm>
            <a:off x="939800" y="1210734"/>
            <a:ext cx="7747000" cy="4915430"/>
          </a:xfrm>
        </p:spPr>
        <p:txBody>
          <a:bodyPr>
            <a:normAutofit/>
          </a:bodyPr>
          <a:lstStyle/>
          <a:p>
            <a:r>
              <a:rPr lang="en-US" sz="2800" dirty="0" smtClean="0">
                <a:solidFill>
                  <a:srgbClr val="FF0000"/>
                </a:solidFill>
              </a:rPr>
              <a:t>13</a:t>
            </a:r>
            <a:r>
              <a:rPr lang="en-US" sz="2800" baseline="30000" dirty="0" smtClean="0">
                <a:solidFill>
                  <a:srgbClr val="FF0000"/>
                </a:solidFill>
              </a:rPr>
              <a:t>th</a:t>
            </a:r>
            <a:r>
              <a:rPr lang="en-US" sz="2800" dirty="0" smtClean="0">
                <a:solidFill>
                  <a:srgbClr val="FF0000"/>
                </a:solidFill>
              </a:rPr>
              <a:t>  Royal Arch of Enoch</a:t>
            </a:r>
          </a:p>
          <a:p>
            <a:r>
              <a:rPr lang="en-US" sz="2800" dirty="0" smtClean="0">
                <a:solidFill>
                  <a:srgbClr val="FF0000"/>
                </a:solidFill>
              </a:rPr>
              <a:t>14</a:t>
            </a:r>
            <a:r>
              <a:rPr lang="en-US" sz="2800" baseline="30000" dirty="0" smtClean="0">
                <a:solidFill>
                  <a:srgbClr val="FF0000"/>
                </a:solidFill>
              </a:rPr>
              <a:t>th</a:t>
            </a:r>
            <a:r>
              <a:rPr lang="en-US" sz="2800" dirty="0" smtClean="0">
                <a:solidFill>
                  <a:srgbClr val="FF0000"/>
                </a:solidFill>
              </a:rPr>
              <a:t>  Grand Elect Perfect and Sublime Master</a:t>
            </a:r>
          </a:p>
          <a:p>
            <a:endParaRPr lang="en-US" sz="2800" dirty="0">
              <a:solidFill>
                <a:srgbClr val="FF0000"/>
              </a:solidFill>
            </a:endParaRPr>
          </a:p>
          <a:p>
            <a:endParaRPr lang="en-US" sz="2800" dirty="0" smtClean="0">
              <a:solidFill>
                <a:srgbClr val="FF0000"/>
              </a:solidFill>
            </a:endParaRPr>
          </a:p>
          <a:p>
            <a:r>
              <a:rPr lang="en-US" sz="2800" dirty="0" smtClean="0">
                <a:solidFill>
                  <a:srgbClr val="FF0000"/>
                </a:solidFill>
              </a:rPr>
              <a:t>15</a:t>
            </a:r>
            <a:r>
              <a:rPr lang="en-US" sz="2800" baseline="30000" dirty="0" smtClean="0">
                <a:solidFill>
                  <a:srgbClr val="FF0000"/>
                </a:solidFill>
              </a:rPr>
              <a:t>th</a:t>
            </a:r>
            <a:r>
              <a:rPr lang="en-US" sz="2800" dirty="0" smtClean="0">
                <a:solidFill>
                  <a:srgbClr val="FF0000"/>
                </a:solidFill>
              </a:rPr>
              <a:t>  Knight of the Sword or of the East</a:t>
            </a:r>
          </a:p>
          <a:p>
            <a:r>
              <a:rPr lang="en-US" sz="2800" dirty="0" smtClean="0">
                <a:solidFill>
                  <a:srgbClr val="FF0000"/>
                </a:solidFill>
              </a:rPr>
              <a:t>16</a:t>
            </a:r>
            <a:r>
              <a:rPr lang="en-US" sz="2800" baseline="30000" dirty="0" smtClean="0">
                <a:solidFill>
                  <a:srgbClr val="FF0000"/>
                </a:solidFill>
              </a:rPr>
              <a:t>th</a:t>
            </a:r>
            <a:r>
              <a:rPr lang="en-US" sz="2800" dirty="0" smtClean="0">
                <a:solidFill>
                  <a:srgbClr val="FF0000"/>
                </a:solidFill>
              </a:rPr>
              <a:t>  Prince of Jerusalem</a:t>
            </a:r>
          </a:p>
          <a:p>
            <a:endParaRPr lang="en-US" sz="2800" dirty="0" smtClean="0">
              <a:solidFill>
                <a:srgbClr val="FF0000"/>
              </a:solidFill>
            </a:endParaRPr>
          </a:p>
          <a:p>
            <a:endParaRPr lang="en-US" sz="2800" dirty="0">
              <a:solidFill>
                <a:srgbClr val="FF0000"/>
              </a:solidFill>
            </a:endParaRPr>
          </a:p>
          <a:p>
            <a:r>
              <a:rPr lang="en-US" sz="2800" dirty="0" smtClean="0">
                <a:solidFill>
                  <a:srgbClr val="FF0000"/>
                </a:solidFill>
              </a:rPr>
              <a:t>17</a:t>
            </a:r>
            <a:r>
              <a:rPr lang="en-US" sz="2800" baseline="30000" dirty="0" smtClean="0">
                <a:solidFill>
                  <a:srgbClr val="FF0000"/>
                </a:solidFill>
              </a:rPr>
              <a:t>th</a:t>
            </a:r>
            <a:r>
              <a:rPr lang="en-US" sz="2800" dirty="0" smtClean="0">
                <a:solidFill>
                  <a:srgbClr val="FF0000"/>
                </a:solidFill>
              </a:rPr>
              <a:t>  Knight of the East and West</a:t>
            </a:r>
          </a:p>
          <a:p>
            <a:pPr marL="0" indent="0">
              <a:buNone/>
            </a:pPr>
            <a:endParaRPr lang="en-US" sz="2400" dirty="0">
              <a:solidFill>
                <a:srgbClr val="FF0000"/>
              </a:solidFill>
            </a:endParaRPr>
          </a:p>
        </p:txBody>
      </p:sp>
    </p:spTree>
    <p:extLst>
      <p:ext uri="{BB962C8B-B14F-4D97-AF65-F5344CB8AC3E}">
        <p14:creationId xmlns:p14="http://schemas.microsoft.com/office/powerpoint/2010/main" val="3013768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rt 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921" y="990600"/>
            <a:ext cx="8201186" cy="4801277"/>
          </a:xfrm>
          <a:prstGeom prst="rect">
            <a:avLst/>
          </a:prstGeom>
          <a:ln>
            <a:solidFill>
              <a:srgbClr val="FF0000"/>
            </a:solidFill>
          </a:ln>
        </p:spPr>
      </p:pic>
      <p:sp>
        <p:nvSpPr>
          <p:cNvPr id="2" name="TextBox 1"/>
          <p:cNvSpPr txBox="1"/>
          <p:nvPr/>
        </p:nvSpPr>
        <p:spPr>
          <a:xfrm>
            <a:off x="6223000" y="4292600"/>
            <a:ext cx="1701800" cy="381000"/>
          </a:xfrm>
          <a:prstGeom prst="rect">
            <a:avLst/>
          </a:prstGeom>
          <a:noFill/>
          <a:ln w="28575" cmpd="sng">
            <a:solidFill>
              <a:srgbClr val="FF0000"/>
            </a:solidFill>
          </a:ln>
        </p:spPr>
        <p:txBody>
          <a:bodyPr wrap="square" rtlCol="0">
            <a:spAutoFit/>
          </a:bodyPr>
          <a:lstStyle/>
          <a:p>
            <a:endParaRPr lang="en-US" dirty="0"/>
          </a:p>
        </p:txBody>
      </p:sp>
      <p:sp>
        <p:nvSpPr>
          <p:cNvPr id="4" name="TextBox 3"/>
          <p:cNvSpPr txBox="1"/>
          <p:nvPr/>
        </p:nvSpPr>
        <p:spPr>
          <a:xfrm>
            <a:off x="4114800" y="2469634"/>
            <a:ext cx="2108200" cy="369332"/>
          </a:xfrm>
          <a:prstGeom prst="rect">
            <a:avLst/>
          </a:prstGeom>
          <a:noFill/>
          <a:ln w="38100" cmpd="sng">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76500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79559" y="1327099"/>
            <a:ext cx="4874890" cy="3668234"/>
          </a:xfrm>
          <a:prstGeom prst="rect">
            <a:avLst/>
          </a:prstGeom>
        </p:spPr>
      </p:pic>
    </p:spTree>
    <p:extLst>
      <p:ext uri="{BB962C8B-B14F-4D97-AF65-F5344CB8AC3E}">
        <p14:creationId xmlns:p14="http://schemas.microsoft.com/office/powerpoint/2010/main" val="3371725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anner.jpeg"/>
          <p:cNvPicPr>
            <a:picLocks noGrp="1" noChangeAspect="1"/>
          </p:cNvPicPr>
          <p:nvPr>
            <p:ph idx="1"/>
          </p:nvPr>
        </p:nvPicPr>
        <p:blipFill>
          <a:blip r:embed="rId2">
            <a:extLst>
              <a:ext uri="{28A0092B-C50C-407E-A947-70E740481C1C}">
                <a14:useLocalDpi xmlns:a14="http://schemas.microsoft.com/office/drawing/2010/main" val="0"/>
              </a:ext>
            </a:extLst>
          </a:blip>
          <a:srcRect l="13457" r="13457"/>
          <a:stretch>
            <a:fillRect/>
          </a:stretch>
        </p:blipFill>
        <p:spPr>
          <a:xfrm>
            <a:off x="273174" y="1010880"/>
            <a:ext cx="8676093" cy="5054803"/>
          </a:xfrm>
          <a:ln w="38100" cmpd="sng">
            <a:solidFill>
              <a:srgbClr val="FF0000"/>
            </a:solidFill>
          </a:ln>
        </p:spPr>
      </p:pic>
      <p:cxnSp>
        <p:nvCxnSpPr>
          <p:cNvPr id="3" name="Straight Arrow Connector 2"/>
          <p:cNvCxnSpPr/>
          <p:nvPr/>
        </p:nvCxnSpPr>
        <p:spPr>
          <a:xfrm flipV="1">
            <a:off x="7823200" y="4254500"/>
            <a:ext cx="0" cy="7239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705600" y="4978400"/>
            <a:ext cx="2057400" cy="923330"/>
          </a:xfrm>
          <a:prstGeom prst="rect">
            <a:avLst/>
          </a:prstGeom>
          <a:noFill/>
          <a:ln w="28575" cmpd="sng">
            <a:solidFill>
              <a:srgbClr val="FF0000"/>
            </a:solidFill>
          </a:ln>
        </p:spPr>
        <p:txBody>
          <a:bodyPr wrap="square" rtlCol="0">
            <a:spAutoFit/>
          </a:bodyPr>
          <a:lstStyle/>
          <a:p>
            <a:pPr algn="ctr"/>
            <a:r>
              <a:rPr lang="en-US" dirty="0" smtClean="0">
                <a:solidFill>
                  <a:srgbClr val="FF0000"/>
                </a:solidFill>
              </a:rPr>
              <a:t>To the Glory of the Great Architect of the Universe</a:t>
            </a:r>
            <a:endParaRPr lang="en-US" dirty="0">
              <a:solidFill>
                <a:srgbClr val="FF0000"/>
              </a:solidFill>
            </a:endParaRPr>
          </a:p>
        </p:txBody>
      </p:sp>
      <p:cxnSp>
        <p:nvCxnSpPr>
          <p:cNvPr id="9" name="Straight Arrow Connector 8"/>
          <p:cNvCxnSpPr/>
          <p:nvPr/>
        </p:nvCxnSpPr>
        <p:spPr>
          <a:xfrm flipV="1">
            <a:off x="2362200" y="4559300"/>
            <a:ext cx="1155700" cy="254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25500" y="4559300"/>
            <a:ext cx="1536700" cy="646331"/>
          </a:xfrm>
          <a:prstGeom prst="rect">
            <a:avLst/>
          </a:prstGeom>
          <a:noFill/>
          <a:ln w="38100" cmpd="sng">
            <a:solidFill>
              <a:srgbClr val="FF0000"/>
            </a:solidFill>
          </a:ln>
        </p:spPr>
        <p:txBody>
          <a:bodyPr wrap="square" rtlCol="0">
            <a:spAutoFit/>
          </a:bodyPr>
          <a:lstStyle/>
          <a:p>
            <a:pPr algn="ctr"/>
            <a:r>
              <a:rPr lang="en-US" dirty="0" smtClean="0">
                <a:solidFill>
                  <a:srgbClr val="FF0000"/>
                </a:solidFill>
              </a:rPr>
              <a:t>God and my right</a:t>
            </a:r>
            <a:endParaRPr lang="en-US" dirty="0">
              <a:solidFill>
                <a:srgbClr val="FF0000"/>
              </a:solidFill>
            </a:endParaRPr>
          </a:p>
        </p:txBody>
      </p:sp>
      <p:sp>
        <p:nvSpPr>
          <p:cNvPr id="12" name="TextBox 11"/>
          <p:cNvSpPr txBox="1"/>
          <p:nvPr/>
        </p:nvSpPr>
        <p:spPr>
          <a:xfrm>
            <a:off x="3517900" y="6223000"/>
            <a:ext cx="2222500" cy="369332"/>
          </a:xfrm>
          <a:prstGeom prst="rect">
            <a:avLst/>
          </a:prstGeom>
          <a:noFill/>
          <a:ln w="38100" cmpd="sng">
            <a:solidFill>
              <a:srgbClr val="FF0000"/>
            </a:solidFill>
          </a:ln>
        </p:spPr>
        <p:txBody>
          <a:bodyPr wrap="square" rtlCol="0">
            <a:spAutoFit/>
          </a:bodyPr>
          <a:lstStyle/>
          <a:p>
            <a:pPr algn="ctr"/>
            <a:r>
              <a:rPr lang="en-US" dirty="0" smtClean="0">
                <a:solidFill>
                  <a:srgbClr val="FF0000"/>
                </a:solidFill>
              </a:rPr>
              <a:t>Order out of Chaos</a:t>
            </a:r>
            <a:endParaRPr lang="en-US" dirty="0">
              <a:solidFill>
                <a:srgbClr val="FF0000"/>
              </a:solidFill>
            </a:endParaRPr>
          </a:p>
        </p:txBody>
      </p:sp>
      <p:cxnSp>
        <p:nvCxnSpPr>
          <p:cNvPr id="14" name="Straight Arrow Connector 13"/>
          <p:cNvCxnSpPr/>
          <p:nvPr/>
        </p:nvCxnSpPr>
        <p:spPr>
          <a:xfrm flipV="1">
            <a:off x="4521200" y="5753100"/>
            <a:ext cx="0" cy="4699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05699" y="1138534"/>
            <a:ext cx="1443567" cy="923330"/>
          </a:xfrm>
          <a:prstGeom prst="rect">
            <a:avLst/>
          </a:prstGeom>
          <a:noFill/>
          <a:ln w="28575" cmpd="sng">
            <a:solidFill>
              <a:srgbClr val="FF0000"/>
            </a:solidFill>
          </a:ln>
        </p:spPr>
        <p:txBody>
          <a:bodyPr wrap="square" rtlCol="0">
            <a:spAutoFit/>
          </a:bodyPr>
          <a:lstStyle/>
          <a:p>
            <a:pPr algn="ctr"/>
            <a:r>
              <a:rPr lang="en-US" dirty="0" smtClean="0">
                <a:solidFill>
                  <a:srgbClr val="FF0000"/>
                </a:solidFill>
              </a:rPr>
              <a:t>3 lions (leopards) of England</a:t>
            </a:r>
            <a:endParaRPr lang="en-US" dirty="0">
              <a:solidFill>
                <a:srgbClr val="FF0000"/>
              </a:solidFill>
            </a:endParaRPr>
          </a:p>
        </p:txBody>
      </p:sp>
      <p:cxnSp>
        <p:nvCxnSpPr>
          <p:cNvPr id="13" name="Straight Arrow Connector 12"/>
          <p:cNvCxnSpPr/>
          <p:nvPr/>
        </p:nvCxnSpPr>
        <p:spPr>
          <a:xfrm flipH="1">
            <a:off x="6845300" y="2061864"/>
            <a:ext cx="1117601" cy="1265536"/>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254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10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10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1000"/>
                                        <p:tgtEl>
                                          <p:spTgt spid="12"/>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1000"/>
                                        <p:tgtEl>
                                          <p:spTgt spid="10"/>
                                        </p:tgtEl>
                                      </p:cBhvr>
                                    </p:animEffect>
                                  </p:childTnLst>
                                </p:cTn>
                              </p:par>
                              <p:par>
                                <p:cTn id="30" presetID="9"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1000"/>
                                        <p:tgtEl>
                                          <p:spTgt spid="13"/>
                                        </p:tgtEl>
                                      </p:cBhvr>
                                    </p:animEffect>
                                  </p:childTnLst>
                                </p:cTn>
                              </p:par>
                              <p:par>
                                <p:cTn id="33" presetID="9"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4495"/>
          </a:xfrm>
        </p:spPr>
        <p:txBody>
          <a:bodyPr>
            <a:normAutofit/>
          </a:bodyPr>
          <a:lstStyle/>
          <a:p>
            <a:r>
              <a:rPr lang="en-US" sz="3600" dirty="0" smtClean="0">
                <a:solidFill>
                  <a:srgbClr val="FF0000"/>
                </a:solidFill>
              </a:rPr>
              <a:t>Frederick the Great of Prussia</a:t>
            </a:r>
            <a:endParaRPr lang="en-US" sz="3600" dirty="0">
              <a:solidFill>
                <a:srgbClr val="FF0000"/>
              </a:solidFill>
            </a:endParaRPr>
          </a:p>
        </p:txBody>
      </p:sp>
      <p:sp>
        <p:nvSpPr>
          <p:cNvPr id="3" name="Content Placeholder 2"/>
          <p:cNvSpPr>
            <a:spLocks noGrp="1"/>
          </p:cNvSpPr>
          <p:nvPr>
            <p:ph idx="1"/>
          </p:nvPr>
        </p:nvSpPr>
        <p:spPr/>
        <p:txBody>
          <a:bodyPr>
            <a:normAutofit/>
          </a:bodyPr>
          <a:lstStyle/>
          <a:p>
            <a:endParaRPr lang="en-US" dirty="0">
              <a:solidFill>
                <a:srgbClr val="000090"/>
              </a:solidFill>
            </a:endParaRPr>
          </a:p>
          <a:p>
            <a:endParaRPr lang="en-US" dirty="0" smtClean="0"/>
          </a:p>
        </p:txBody>
      </p:sp>
      <p:pic>
        <p:nvPicPr>
          <p:cNvPr id="4" name="Picture 3" descr="frederick-ii-of-prussia-175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600" y="1188121"/>
            <a:ext cx="3776133" cy="4712996"/>
          </a:xfrm>
          <a:prstGeom prst="rect">
            <a:avLst/>
          </a:prstGeom>
          <a:ln w="38100" cmpd="sng">
            <a:solidFill>
              <a:srgbClr val="FF0000"/>
            </a:solidFill>
          </a:ln>
        </p:spPr>
      </p:pic>
      <p:sp>
        <p:nvSpPr>
          <p:cNvPr id="5" name="Title 1"/>
          <p:cNvSpPr txBox="1">
            <a:spLocks/>
          </p:cNvSpPr>
          <p:nvPr/>
        </p:nvSpPr>
        <p:spPr>
          <a:xfrm>
            <a:off x="389467" y="6033030"/>
            <a:ext cx="8229600" cy="84190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FF0000"/>
                </a:solidFill>
              </a:rPr>
              <a:t>Grand Constitutions of 1786</a:t>
            </a:r>
            <a:endParaRPr lang="en-US" sz="3600" dirty="0">
              <a:solidFill>
                <a:srgbClr val="FF0000"/>
              </a:solidFill>
            </a:endParaRPr>
          </a:p>
        </p:txBody>
      </p:sp>
      <p:sp>
        <p:nvSpPr>
          <p:cNvPr id="6" name="TextBox 5"/>
          <p:cNvSpPr txBox="1"/>
          <p:nvPr/>
        </p:nvSpPr>
        <p:spPr>
          <a:xfrm>
            <a:off x="558800" y="2387600"/>
            <a:ext cx="1866900" cy="1754327"/>
          </a:xfrm>
          <a:prstGeom prst="rect">
            <a:avLst/>
          </a:prstGeom>
          <a:noFill/>
          <a:ln w="19050" cmpd="sng">
            <a:solidFill>
              <a:srgbClr val="FF0000"/>
            </a:solidFill>
          </a:ln>
        </p:spPr>
        <p:txBody>
          <a:bodyPr wrap="square" rtlCol="0">
            <a:spAutoFit/>
          </a:bodyPr>
          <a:lstStyle/>
          <a:p>
            <a:pPr algn="ctr"/>
            <a:r>
              <a:rPr lang="en-US" sz="3600" dirty="0" smtClean="0">
                <a:solidFill>
                  <a:srgbClr val="FF0000"/>
                </a:solidFill>
              </a:rPr>
              <a:t>Holy Roman Emperor</a:t>
            </a:r>
            <a:endParaRPr lang="en-US" sz="3600" dirty="0">
              <a:solidFill>
                <a:srgbClr val="FF0000"/>
              </a:solidFill>
            </a:endParaRPr>
          </a:p>
        </p:txBody>
      </p:sp>
      <p:sp>
        <p:nvSpPr>
          <p:cNvPr id="7" name="TextBox 6"/>
          <p:cNvSpPr txBox="1"/>
          <p:nvPr/>
        </p:nvSpPr>
        <p:spPr>
          <a:xfrm>
            <a:off x="6819900" y="2387600"/>
            <a:ext cx="1866900" cy="1754327"/>
          </a:xfrm>
          <a:prstGeom prst="rect">
            <a:avLst/>
          </a:prstGeom>
          <a:noFill/>
          <a:ln w="19050" cmpd="sng">
            <a:solidFill>
              <a:srgbClr val="FF0000"/>
            </a:solidFill>
          </a:ln>
        </p:spPr>
        <p:txBody>
          <a:bodyPr wrap="square" rtlCol="0">
            <a:spAutoFit/>
          </a:bodyPr>
          <a:lstStyle/>
          <a:p>
            <a:pPr algn="ctr"/>
            <a:r>
              <a:rPr lang="en-US" sz="3600" dirty="0" smtClean="0">
                <a:solidFill>
                  <a:srgbClr val="FF0000"/>
                </a:solidFill>
              </a:rPr>
              <a:t>Order out of chaos</a:t>
            </a:r>
            <a:endParaRPr lang="en-US" sz="3600" dirty="0">
              <a:solidFill>
                <a:srgbClr val="FF0000"/>
              </a:solidFill>
            </a:endParaRPr>
          </a:p>
        </p:txBody>
      </p:sp>
    </p:spTree>
    <p:extLst>
      <p:ext uri="{BB962C8B-B14F-4D97-AF65-F5344CB8AC3E}">
        <p14:creationId xmlns:p14="http://schemas.microsoft.com/office/powerpoint/2010/main" val="319265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8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6829"/>
          </a:xfrm>
        </p:spPr>
        <p:txBody>
          <a:bodyPr>
            <a:normAutofit/>
          </a:bodyPr>
          <a:lstStyle/>
          <a:p>
            <a:r>
              <a:rPr lang="en-US" sz="4000" dirty="0" smtClean="0">
                <a:solidFill>
                  <a:srgbClr val="FF0000"/>
                </a:solidFill>
              </a:rPr>
              <a:t>Dr. Robert Thomas </a:t>
            </a:r>
            <a:r>
              <a:rPr lang="en-US" sz="4000" dirty="0" err="1" smtClean="0">
                <a:solidFill>
                  <a:srgbClr val="FF0000"/>
                </a:solidFill>
              </a:rPr>
              <a:t>Crucefix</a:t>
            </a:r>
            <a:endParaRPr lang="en-US" sz="4000" dirty="0">
              <a:solidFill>
                <a:srgbClr val="FF0000"/>
              </a:solidFill>
            </a:endParaRPr>
          </a:p>
        </p:txBody>
      </p:sp>
      <p:sp>
        <p:nvSpPr>
          <p:cNvPr id="3" name="Content Placeholder 2"/>
          <p:cNvSpPr>
            <a:spLocks noGrp="1"/>
          </p:cNvSpPr>
          <p:nvPr>
            <p:ph idx="1"/>
          </p:nvPr>
        </p:nvSpPr>
        <p:spPr/>
        <p:txBody>
          <a:bodyPr>
            <a:normAutofit/>
          </a:bodyPr>
          <a:lstStyle/>
          <a:p>
            <a:endParaRPr lang="en-US" dirty="0">
              <a:solidFill>
                <a:srgbClr val="000090"/>
              </a:solidFill>
            </a:endParaRPr>
          </a:p>
          <a:p>
            <a:endParaRPr lang="en-US" dirty="0" smtClean="0"/>
          </a:p>
        </p:txBody>
      </p:sp>
      <p:pic>
        <p:nvPicPr>
          <p:cNvPr id="4" name="Picture 3" descr="Unknown-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783" y="1515534"/>
            <a:ext cx="3350684" cy="4337180"/>
          </a:xfrm>
          <a:prstGeom prst="rect">
            <a:avLst/>
          </a:prstGeom>
          <a:ln w="38100" cmpd="sng">
            <a:solidFill>
              <a:srgbClr val="FF0000"/>
            </a:solidFill>
          </a:ln>
        </p:spPr>
      </p:pic>
      <p:sp>
        <p:nvSpPr>
          <p:cNvPr id="5" name="Title 1"/>
          <p:cNvSpPr txBox="1">
            <a:spLocks/>
          </p:cNvSpPr>
          <p:nvPr/>
        </p:nvSpPr>
        <p:spPr>
          <a:xfrm>
            <a:off x="609600" y="5852714"/>
            <a:ext cx="8229600" cy="87682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FF0000"/>
                </a:solidFill>
              </a:rPr>
              <a:t>Letters Patent in October 1845</a:t>
            </a:r>
            <a:endParaRPr lang="en-US" sz="3200" dirty="0">
              <a:solidFill>
                <a:srgbClr val="FF0000"/>
              </a:solidFill>
            </a:endParaRPr>
          </a:p>
        </p:txBody>
      </p:sp>
    </p:spTree>
    <p:extLst>
      <p:ext uri="{BB962C8B-B14F-4D97-AF65-F5344CB8AC3E}">
        <p14:creationId xmlns:p14="http://schemas.microsoft.com/office/powerpoint/2010/main" val="2880667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6" descr="RMBI Logo.jpg"/>
          <p:cNvPicPr>
            <a:picLocks noGrp="1" noChangeAspect="1"/>
          </p:cNvPicPr>
          <p:nvPr>
            <p:ph sz="half" idx="1"/>
          </p:nvPr>
        </p:nvPicPr>
        <p:blipFill>
          <a:blip r:embed="rId2">
            <a:extLst>
              <a:ext uri="{28A0092B-C50C-407E-A947-70E740481C1C}">
                <a14:useLocalDpi xmlns:a14="http://schemas.microsoft.com/office/drawing/2010/main" val="0"/>
              </a:ext>
            </a:extLst>
          </a:blip>
          <a:srcRect t="140" b="140"/>
          <a:stretch>
            <a:fillRect/>
          </a:stretch>
        </p:blipFill>
        <p:spPr>
          <a:xfrm>
            <a:off x="4813762" y="1993900"/>
            <a:ext cx="3551305" cy="3979863"/>
          </a:xfrm>
        </p:spPr>
      </p:pic>
      <p:pic>
        <p:nvPicPr>
          <p:cNvPr id="3" name="Picture 2" descr="Unknown-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83" y="486834"/>
            <a:ext cx="3350684" cy="4337180"/>
          </a:xfrm>
          <a:prstGeom prst="rect">
            <a:avLst/>
          </a:prstGeom>
          <a:ln w="38100" cmpd="sng">
            <a:solidFill>
              <a:srgbClr val="FF0000"/>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dissolve">
                                      <p:cBhvr>
                                        <p:cTn id="7" dur="10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782638" y="5203825"/>
            <a:ext cx="7772400" cy="1470025"/>
          </a:xfrm>
        </p:spPr>
        <p:txBody>
          <a:bodyPr/>
          <a:lstStyle/>
          <a:p>
            <a:r>
              <a:rPr lang="en-US" sz="4000">
                <a:latin typeface="Calibri" charset="0"/>
              </a:rPr>
              <a:t>The Asylum for Worthy, Aged and Decayed Freemasons</a:t>
            </a:r>
            <a:endParaRPr lang="en-US" sz="2800">
              <a:latin typeface="Calibri" charset="0"/>
            </a:endParaRPr>
          </a:p>
        </p:txBody>
      </p:sp>
      <p:sp>
        <p:nvSpPr>
          <p:cNvPr id="3" name="Subtitle 2"/>
          <p:cNvSpPr>
            <a:spLocks noGrp="1"/>
          </p:cNvSpPr>
          <p:nvPr>
            <p:ph type="subTitle" idx="1"/>
          </p:nvPr>
        </p:nvSpPr>
        <p:spPr>
          <a:xfrm>
            <a:off x="1458913" y="280988"/>
            <a:ext cx="6400800" cy="1752600"/>
          </a:xfrm>
        </p:spPr>
        <p:txBody>
          <a:bodyPr rtlCol="0">
            <a:normAutofit fontScale="85000" lnSpcReduction="20000"/>
          </a:bodyPr>
          <a:lstStyle/>
          <a:p>
            <a:pPr fontAlgn="auto">
              <a:spcAft>
                <a:spcPts val="0"/>
              </a:spcAft>
              <a:buFont typeface="Arial"/>
              <a:buNone/>
              <a:defRPr/>
            </a:pPr>
            <a:r>
              <a:rPr lang="en-US" dirty="0" smtClean="0">
                <a:solidFill>
                  <a:schemeClr val="tx1"/>
                </a:solidFill>
                <a:ea typeface="+mn-ea"/>
                <a:cs typeface="+mn-cs"/>
              </a:rPr>
              <a:t>Grand Lodge inaugurated the Royal Masonic Benevolent Annuity Fund for men in 1842 and the Female Annuity Fund in 1849. The following year, 1850, the first Home was opened in East Croydon</a:t>
            </a:r>
          </a:p>
        </p:txBody>
      </p:sp>
      <p:pic>
        <p:nvPicPr>
          <p:cNvPr id="13316" name="Picture 3" descr="davidson_lodge.JPG"/>
          <p:cNvPicPr>
            <a:picLocks noChangeAspect="1"/>
          </p:cNvPicPr>
          <p:nvPr/>
        </p:nvPicPr>
        <p:blipFill>
          <a:blip r:embed="rId3"/>
          <a:srcRect/>
          <a:stretch>
            <a:fillRect/>
          </a:stretch>
        </p:blipFill>
        <p:spPr bwMode="auto">
          <a:xfrm>
            <a:off x="2643188" y="2116138"/>
            <a:ext cx="4137025" cy="3087687"/>
          </a:xfrm>
          <a:prstGeom prst="rect">
            <a:avLst/>
          </a:prstGeom>
          <a:noFill/>
          <a:ln w="9525">
            <a:solidFill>
              <a:schemeClr val="accent6">
                <a:lumMod val="75000"/>
              </a:schemeClr>
            </a:solidFill>
            <a:miter lim="800000"/>
            <a:headEnd/>
            <a:tailEnd/>
          </a:ln>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13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Prince Augustus Frederick, </a:t>
            </a:r>
            <a:br>
              <a:rPr lang="en-US" sz="3600" dirty="0" smtClean="0">
                <a:solidFill>
                  <a:srgbClr val="FF0000"/>
                </a:solidFill>
              </a:rPr>
            </a:br>
            <a:r>
              <a:rPr lang="en-US" sz="2400" dirty="0" smtClean="0">
                <a:solidFill>
                  <a:srgbClr val="FF0000"/>
                </a:solidFill>
              </a:rPr>
              <a:t>Duke of Sussex</a:t>
            </a:r>
            <a:endParaRPr lang="en-US" sz="3600" dirty="0">
              <a:solidFill>
                <a:srgbClr val="FF0000"/>
              </a:solidFill>
            </a:endParaRPr>
          </a:p>
        </p:txBody>
      </p:sp>
      <p:pic>
        <p:nvPicPr>
          <p:cNvPr id="6" name="Picture 5" descr="Macintosh HD:Users:Jill B  :Desktop:220px-Knight_of_the_Order_of_the_Thistle.jpg"/>
          <p:cNvPicPr/>
          <p:nvPr/>
        </p:nvPicPr>
        <p:blipFill>
          <a:blip r:embed="rId2">
            <a:extLst>
              <a:ext uri="{28A0092B-C50C-407E-A947-70E740481C1C}">
                <a14:useLocalDpi xmlns:a14="http://schemas.microsoft.com/office/drawing/2010/main" val="0"/>
              </a:ext>
            </a:extLst>
          </a:blip>
          <a:srcRect/>
          <a:stretch>
            <a:fillRect/>
          </a:stretch>
        </p:blipFill>
        <p:spPr bwMode="auto">
          <a:xfrm>
            <a:off x="3162300" y="1595120"/>
            <a:ext cx="2806700" cy="4094480"/>
          </a:xfrm>
          <a:prstGeom prst="rect">
            <a:avLst/>
          </a:prstGeom>
          <a:noFill/>
          <a:ln w="28575" cmpd="sng">
            <a:solidFill>
              <a:srgbClr val="FF0000"/>
            </a:solidFill>
          </a:ln>
        </p:spPr>
      </p:pic>
      <p:sp>
        <p:nvSpPr>
          <p:cNvPr id="7" name="TextBox 6"/>
          <p:cNvSpPr txBox="1"/>
          <p:nvPr/>
        </p:nvSpPr>
        <p:spPr>
          <a:xfrm>
            <a:off x="558800" y="2273300"/>
            <a:ext cx="2070100" cy="2308324"/>
          </a:xfrm>
          <a:prstGeom prst="rect">
            <a:avLst/>
          </a:prstGeom>
          <a:noFill/>
        </p:spPr>
        <p:txBody>
          <a:bodyPr wrap="square" rtlCol="0">
            <a:spAutoFit/>
          </a:bodyPr>
          <a:lstStyle/>
          <a:p>
            <a:r>
              <a:rPr lang="en-US" sz="2400" dirty="0" smtClean="0">
                <a:solidFill>
                  <a:srgbClr val="FF0000"/>
                </a:solidFill>
              </a:rPr>
              <a:t>Appointed Grand Master of the Premier Grand Lodge of England – </a:t>
            </a:r>
          </a:p>
          <a:p>
            <a:r>
              <a:rPr lang="en-US" sz="2400" dirty="0" smtClean="0">
                <a:solidFill>
                  <a:srgbClr val="FF0000"/>
                </a:solidFill>
              </a:rPr>
              <a:t>January 1813</a:t>
            </a:r>
            <a:endParaRPr lang="en-US" sz="2400" dirty="0">
              <a:solidFill>
                <a:srgbClr val="FF0000"/>
              </a:solidFill>
            </a:endParaRPr>
          </a:p>
        </p:txBody>
      </p:sp>
      <p:sp>
        <p:nvSpPr>
          <p:cNvPr id="8" name="TextBox 7"/>
          <p:cNvSpPr txBox="1"/>
          <p:nvPr/>
        </p:nvSpPr>
        <p:spPr>
          <a:xfrm>
            <a:off x="6489700" y="2298700"/>
            <a:ext cx="2070100" cy="2308324"/>
          </a:xfrm>
          <a:prstGeom prst="rect">
            <a:avLst/>
          </a:prstGeom>
          <a:noFill/>
        </p:spPr>
        <p:txBody>
          <a:bodyPr wrap="square" rtlCol="0">
            <a:spAutoFit/>
          </a:bodyPr>
          <a:lstStyle/>
          <a:p>
            <a:r>
              <a:rPr lang="en-US" sz="2400" dirty="0" smtClean="0">
                <a:solidFill>
                  <a:srgbClr val="FF0000"/>
                </a:solidFill>
              </a:rPr>
              <a:t>Grand Master United Grand Lodge of England –</a:t>
            </a:r>
          </a:p>
          <a:p>
            <a:r>
              <a:rPr lang="en-US" sz="2400" dirty="0" smtClean="0">
                <a:solidFill>
                  <a:srgbClr val="FF0000"/>
                </a:solidFill>
              </a:rPr>
              <a:t>December 1813 - 1843</a:t>
            </a:r>
            <a:endParaRPr lang="en-US" sz="2400" dirty="0">
              <a:solidFill>
                <a:srgbClr val="FF0000"/>
              </a:solidFill>
            </a:endParaRPr>
          </a:p>
        </p:txBody>
      </p:sp>
    </p:spTree>
    <p:extLst>
      <p:ext uri="{BB962C8B-B14F-4D97-AF65-F5344CB8AC3E}">
        <p14:creationId xmlns:p14="http://schemas.microsoft.com/office/powerpoint/2010/main" val="393556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known-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83" y="486834"/>
            <a:ext cx="3350684" cy="4337180"/>
          </a:xfrm>
          <a:prstGeom prst="rect">
            <a:avLst/>
          </a:prstGeom>
          <a:ln w="38100" cmpd="sng">
            <a:solidFill>
              <a:srgbClr val="FF0000"/>
            </a:solidFill>
          </a:ln>
        </p:spPr>
      </p:pic>
      <p:pic>
        <p:nvPicPr>
          <p:cNvPr id="6" name="Picture 5" descr="Macintosh HD:Users:Jill B  :Desktop:220px-Knight_of_the_Order_of_the_Thistle.jpg"/>
          <p:cNvPicPr/>
          <p:nvPr/>
        </p:nvPicPr>
        <p:blipFill>
          <a:blip r:embed="rId3">
            <a:extLst>
              <a:ext uri="{28A0092B-C50C-407E-A947-70E740481C1C}">
                <a14:useLocalDpi xmlns:a14="http://schemas.microsoft.com/office/drawing/2010/main" val="0"/>
              </a:ext>
            </a:extLst>
          </a:blip>
          <a:srcRect/>
          <a:stretch>
            <a:fillRect/>
          </a:stretch>
        </p:blipFill>
        <p:spPr bwMode="auto">
          <a:xfrm>
            <a:off x="5016500" y="1460500"/>
            <a:ext cx="3314700" cy="4445000"/>
          </a:xfrm>
          <a:prstGeom prst="rect">
            <a:avLst/>
          </a:prstGeom>
          <a:noFill/>
          <a:ln w="28575" cmpd="sng">
            <a:solidFill>
              <a:srgbClr val="FF0000"/>
            </a:solidFill>
          </a:ln>
        </p:spPr>
      </p:pic>
    </p:spTree>
    <p:extLst>
      <p:ext uri="{BB962C8B-B14F-4D97-AF65-F5344CB8AC3E}">
        <p14:creationId xmlns:p14="http://schemas.microsoft.com/office/powerpoint/2010/main" val="3779396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408</TotalTime>
  <Words>301</Words>
  <Application>Microsoft Office PowerPoint</Application>
  <PresentationFormat>On-screen Show (4:3)</PresentationFormat>
  <Paragraphs>76</Paragraphs>
  <Slides>23</Slides>
  <Notes>1</Notes>
  <HiddenSlides>5</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18th Degree Certificate (Certificate of Perfection)  An explanation of its contents with some history and context for the Order</vt:lpstr>
      <vt:lpstr>PowerPoint Presentation</vt:lpstr>
      <vt:lpstr>PowerPoint Presentation</vt:lpstr>
      <vt:lpstr>Frederick the Great of Prussia</vt:lpstr>
      <vt:lpstr>Dr. Robert Thomas Crucefix</vt:lpstr>
      <vt:lpstr>PowerPoint Presentation</vt:lpstr>
      <vt:lpstr>The Asylum for Worthy, Aged and Decayed Freemasons</vt:lpstr>
      <vt:lpstr>Prince Augustus Frederick,  Duke of Sussex</vt:lpstr>
      <vt:lpstr>PowerPoint Presentation</vt:lpstr>
      <vt:lpstr>PowerPoint Presentation</vt:lpstr>
      <vt:lpstr>PowerPoint Presentation</vt:lpstr>
      <vt:lpstr>The Supreme Council 33rd Degree for England and Wales and its Districts &amp; Chapters overseas</vt:lpstr>
      <vt:lpstr>The Supreme Council 33rd Degree for England and Wales and its Districts &amp; Chapters overseas</vt:lpstr>
      <vt:lpstr>The Supreme Council 33rd Degree for England and Wales and its Districts &amp; Chapters overseas</vt:lpstr>
      <vt:lpstr>PowerPoint Presentation</vt:lpstr>
      <vt:lpstr>PowerPoint Presentation</vt:lpstr>
      <vt:lpstr>PowerPoint Presentation</vt:lpstr>
      <vt:lpstr>PowerPoint Presentation</vt:lpstr>
      <vt:lpstr>PowerPoint Presentation</vt:lpstr>
      <vt:lpstr>Intermediate Degrees</vt:lpstr>
      <vt:lpstr>Intermediate Degrees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Riding Acting Officer’s Lodge No. 9645</dc:title>
  <dc:creator>Jill Boyington</dc:creator>
  <cp:lastModifiedBy>Windows User</cp:lastModifiedBy>
  <cp:revision>42</cp:revision>
  <dcterms:created xsi:type="dcterms:W3CDTF">2014-10-19T08:47:15Z</dcterms:created>
  <dcterms:modified xsi:type="dcterms:W3CDTF">2019-08-07T09:32:26Z</dcterms:modified>
</cp:coreProperties>
</file>